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theme/theme7.xml" ContentType="application/vnd.openxmlformats-officedocument.theme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theme/theme8.xml" ContentType="application/vnd.openxmlformats-officedocument.theme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theme/theme9.xml" ContentType="application/vnd.openxmlformats-officedocument.theme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theme/theme10.xml" ContentType="application/vnd.openxmlformats-officedocument.theme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theme/theme11.xml" ContentType="application/vnd.openxmlformats-officedocument.theme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theme/theme12.xml" ContentType="application/vnd.openxmlformats-officedocument.theme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theme/theme13.xml" ContentType="application/vnd.openxmlformats-officedocument.theme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theme/theme14.xml" ContentType="application/vnd.openxmlformats-officedocument.theme+xml"/>
  <Override PartName="/ppt/theme/theme15.xml" ContentType="application/vnd.openxmlformats-officedocument.theme+xml"/>
  <Override PartName="/ppt/theme/theme1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7" r:id="rId1"/>
    <p:sldMasterId id="2147483955" r:id="rId2"/>
    <p:sldMasterId id="2147483980" r:id="rId3"/>
    <p:sldMasterId id="2147483993" r:id="rId4"/>
    <p:sldMasterId id="2147484237" r:id="rId5"/>
    <p:sldMasterId id="2147484955" r:id="rId6"/>
    <p:sldMasterId id="2147485494" r:id="rId7"/>
    <p:sldMasterId id="2147485506" r:id="rId8"/>
    <p:sldMasterId id="2147485531" r:id="rId9"/>
    <p:sldMasterId id="2147485593" r:id="rId10"/>
    <p:sldMasterId id="2147485619" r:id="rId11"/>
    <p:sldMasterId id="2147485631" r:id="rId12"/>
    <p:sldMasterId id="2147485634" r:id="rId13"/>
    <p:sldMasterId id="2147485646" r:id="rId14"/>
  </p:sldMasterIdLst>
  <p:notesMasterIdLst>
    <p:notesMasterId r:id="rId79"/>
  </p:notesMasterIdLst>
  <p:handoutMasterIdLst>
    <p:handoutMasterId r:id="rId80"/>
  </p:handoutMasterIdLst>
  <p:sldIdLst>
    <p:sldId id="6652" r:id="rId15"/>
    <p:sldId id="6015" r:id="rId16"/>
    <p:sldId id="5899" r:id="rId17"/>
    <p:sldId id="6165" r:id="rId18"/>
    <p:sldId id="6639" r:id="rId19"/>
    <p:sldId id="6833" r:id="rId20"/>
    <p:sldId id="6834" r:id="rId21"/>
    <p:sldId id="6086" r:id="rId22"/>
    <p:sldId id="6663" r:id="rId23"/>
    <p:sldId id="6653" r:id="rId24"/>
    <p:sldId id="6836" r:id="rId25"/>
    <p:sldId id="6837" r:id="rId26"/>
    <p:sldId id="6839" r:id="rId27"/>
    <p:sldId id="6553" r:id="rId28"/>
    <p:sldId id="5867" r:id="rId29"/>
    <p:sldId id="6866" r:id="rId30"/>
    <p:sldId id="6867" r:id="rId31"/>
    <p:sldId id="6842" r:id="rId32"/>
    <p:sldId id="6875" r:id="rId33"/>
    <p:sldId id="6860" r:id="rId34"/>
    <p:sldId id="384" r:id="rId35"/>
    <p:sldId id="385" r:id="rId36"/>
    <p:sldId id="386" r:id="rId37"/>
    <p:sldId id="6865" r:id="rId38"/>
    <p:sldId id="6863" r:id="rId39"/>
    <p:sldId id="6864" r:id="rId40"/>
    <p:sldId id="6868" r:id="rId41"/>
    <p:sldId id="6869" r:id="rId42"/>
    <p:sldId id="6840" r:id="rId43"/>
    <p:sldId id="6870" r:id="rId44"/>
    <p:sldId id="6853" r:id="rId45"/>
    <p:sldId id="6843" r:id="rId46"/>
    <p:sldId id="6845" r:id="rId47"/>
    <p:sldId id="6858" r:id="rId48"/>
    <p:sldId id="6846" r:id="rId49"/>
    <p:sldId id="6852" r:id="rId50"/>
    <p:sldId id="6871" r:id="rId51"/>
    <p:sldId id="6847" r:id="rId52"/>
    <p:sldId id="6848" r:id="rId53"/>
    <p:sldId id="6849" r:id="rId54"/>
    <p:sldId id="6872" r:id="rId55"/>
    <p:sldId id="6850" r:id="rId56"/>
    <p:sldId id="6873" r:id="rId57"/>
    <p:sldId id="6851" r:id="rId58"/>
    <p:sldId id="6622" r:id="rId59"/>
    <p:sldId id="6874" r:id="rId60"/>
    <p:sldId id="6841" r:id="rId61"/>
    <p:sldId id="6861" r:id="rId62"/>
    <p:sldId id="6855" r:id="rId63"/>
    <p:sldId id="6168" r:id="rId64"/>
    <p:sldId id="6862" r:id="rId65"/>
    <p:sldId id="5755" r:id="rId66"/>
    <p:sldId id="3614" r:id="rId67"/>
    <p:sldId id="6625" r:id="rId68"/>
    <p:sldId id="6626" r:id="rId69"/>
    <p:sldId id="6627" r:id="rId70"/>
    <p:sldId id="6628" r:id="rId71"/>
    <p:sldId id="6629" r:id="rId72"/>
    <p:sldId id="6630" r:id="rId73"/>
    <p:sldId id="6631" r:id="rId74"/>
    <p:sldId id="6657" r:id="rId75"/>
    <p:sldId id="6633" r:id="rId76"/>
    <p:sldId id="6162" r:id="rId77"/>
    <p:sldId id="6876" r:id="rId7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300"/>
    <a:srgbClr val="7030A0"/>
    <a:srgbClr val="00B050"/>
    <a:srgbClr val="FF0000"/>
    <a:srgbClr val="76D6FF"/>
    <a:srgbClr val="00FDFF"/>
    <a:srgbClr val="0432FF"/>
    <a:srgbClr val="C00000"/>
    <a:srgbClr val="35742A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956"/>
    <p:restoredTop sz="88349" autoAdjust="0"/>
  </p:normalViewPr>
  <p:slideViewPr>
    <p:cSldViewPr>
      <p:cViewPr varScale="1">
        <p:scale>
          <a:sx n="115" d="100"/>
          <a:sy n="115" d="100"/>
        </p:scale>
        <p:origin x="2080" y="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2.xml"/><Relationship Id="rId21" Type="http://schemas.openxmlformats.org/officeDocument/2006/relationships/slide" Target="slides/slide7.xml"/><Relationship Id="rId42" Type="http://schemas.openxmlformats.org/officeDocument/2006/relationships/slide" Target="slides/slide28.xml"/><Relationship Id="rId47" Type="http://schemas.openxmlformats.org/officeDocument/2006/relationships/slide" Target="slides/slide33.xml"/><Relationship Id="rId63" Type="http://schemas.openxmlformats.org/officeDocument/2006/relationships/slide" Target="slides/slide49.xml"/><Relationship Id="rId68" Type="http://schemas.openxmlformats.org/officeDocument/2006/relationships/slide" Target="slides/slide54.xml"/><Relationship Id="rId84" Type="http://schemas.openxmlformats.org/officeDocument/2006/relationships/tableStyles" Target="tableStyles.xml"/><Relationship Id="rId16" Type="http://schemas.openxmlformats.org/officeDocument/2006/relationships/slide" Target="slides/slide2.xml"/><Relationship Id="rId11" Type="http://schemas.openxmlformats.org/officeDocument/2006/relationships/slideMaster" Target="slideMasters/slideMaster11.xml"/><Relationship Id="rId32" Type="http://schemas.openxmlformats.org/officeDocument/2006/relationships/slide" Target="slides/slide18.xml"/><Relationship Id="rId37" Type="http://schemas.openxmlformats.org/officeDocument/2006/relationships/slide" Target="slides/slide23.xml"/><Relationship Id="rId53" Type="http://schemas.openxmlformats.org/officeDocument/2006/relationships/slide" Target="slides/slide39.xml"/><Relationship Id="rId58" Type="http://schemas.openxmlformats.org/officeDocument/2006/relationships/slide" Target="slides/slide44.xml"/><Relationship Id="rId74" Type="http://schemas.openxmlformats.org/officeDocument/2006/relationships/slide" Target="slides/slide60.xml"/><Relationship Id="rId79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47.xml"/><Relationship Id="rId82" Type="http://schemas.openxmlformats.org/officeDocument/2006/relationships/viewProps" Target="viewProps.xml"/><Relationship Id="rId19" Type="http://schemas.openxmlformats.org/officeDocument/2006/relationships/slide" Target="slides/slide5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8.xml"/><Relationship Id="rId27" Type="http://schemas.openxmlformats.org/officeDocument/2006/relationships/slide" Target="slides/slide13.xml"/><Relationship Id="rId30" Type="http://schemas.openxmlformats.org/officeDocument/2006/relationships/slide" Target="slides/slide16.xml"/><Relationship Id="rId35" Type="http://schemas.openxmlformats.org/officeDocument/2006/relationships/slide" Target="slides/slide21.xml"/><Relationship Id="rId43" Type="http://schemas.openxmlformats.org/officeDocument/2006/relationships/slide" Target="slides/slide29.xml"/><Relationship Id="rId48" Type="http://schemas.openxmlformats.org/officeDocument/2006/relationships/slide" Target="slides/slide34.xml"/><Relationship Id="rId56" Type="http://schemas.openxmlformats.org/officeDocument/2006/relationships/slide" Target="slides/slide42.xml"/><Relationship Id="rId64" Type="http://schemas.openxmlformats.org/officeDocument/2006/relationships/slide" Target="slides/slide50.xml"/><Relationship Id="rId69" Type="http://schemas.openxmlformats.org/officeDocument/2006/relationships/slide" Target="slides/slide55.xml"/><Relationship Id="rId77" Type="http://schemas.openxmlformats.org/officeDocument/2006/relationships/slide" Target="slides/slide63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7.xml"/><Relationship Id="rId72" Type="http://schemas.openxmlformats.org/officeDocument/2006/relationships/slide" Target="slides/slide58.xml"/><Relationship Id="rId80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3.xml"/><Relationship Id="rId25" Type="http://schemas.openxmlformats.org/officeDocument/2006/relationships/slide" Target="slides/slide11.xml"/><Relationship Id="rId33" Type="http://schemas.openxmlformats.org/officeDocument/2006/relationships/slide" Target="slides/slide19.xml"/><Relationship Id="rId38" Type="http://schemas.openxmlformats.org/officeDocument/2006/relationships/slide" Target="slides/slide24.xml"/><Relationship Id="rId46" Type="http://schemas.openxmlformats.org/officeDocument/2006/relationships/slide" Target="slides/slide32.xml"/><Relationship Id="rId59" Type="http://schemas.openxmlformats.org/officeDocument/2006/relationships/slide" Target="slides/slide45.xml"/><Relationship Id="rId67" Type="http://schemas.openxmlformats.org/officeDocument/2006/relationships/slide" Target="slides/slide53.xml"/><Relationship Id="rId20" Type="http://schemas.openxmlformats.org/officeDocument/2006/relationships/slide" Target="slides/slide6.xml"/><Relationship Id="rId41" Type="http://schemas.openxmlformats.org/officeDocument/2006/relationships/slide" Target="slides/slide27.xml"/><Relationship Id="rId54" Type="http://schemas.openxmlformats.org/officeDocument/2006/relationships/slide" Target="slides/slide40.xml"/><Relationship Id="rId62" Type="http://schemas.openxmlformats.org/officeDocument/2006/relationships/slide" Target="slides/slide48.xml"/><Relationship Id="rId70" Type="http://schemas.openxmlformats.org/officeDocument/2006/relationships/slide" Target="slides/slide56.xml"/><Relationship Id="rId75" Type="http://schemas.openxmlformats.org/officeDocument/2006/relationships/slide" Target="slides/slide61.xml"/><Relationship Id="rId83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1.xml"/><Relationship Id="rId23" Type="http://schemas.openxmlformats.org/officeDocument/2006/relationships/slide" Target="slides/slide9.xml"/><Relationship Id="rId28" Type="http://schemas.openxmlformats.org/officeDocument/2006/relationships/slide" Target="slides/slide14.xml"/><Relationship Id="rId36" Type="http://schemas.openxmlformats.org/officeDocument/2006/relationships/slide" Target="slides/slide22.xml"/><Relationship Id="rId49" Type="http://schemas.openxmlformats.org/officeDocument/2006/relationships/slide" Target="slides/slide35.xml"/><Relationship Id="rId57" Type="http://schemas.openxmlformats.org/officeDocument/2006/relationships/slide" Target="slides/slide43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17.xml"/><Relationship Id="rId44" Type="http://schemas.openxmlformats.org/officeDocument/2006/relationships/slide" Target="slides/slide30.xml"/><Relationship Id="rId52" Type="http://schemas.openxmlformats.org/officeDocument/2006/relationships/slide" Target="slides/slide38.xml"/><Relationship Id="rId60" Type="http://schemas.openxmlformats.org/officeDocument/2006/relationships/slide" Target="slides/slide46.xml"/><Relationship Id="rId65" Type="http://schemas.openxmlformats.org/officeDocument/2006/relationships/slide" Target="slides/slide51.xml"/><Relationship Id="rId73" Type="http://schemas.openxmlformats.org/officeDocument/2006/relationships/slide" Target="slides/slide59.xml"/><Relationship Id="rId78" Type="http://schemas.openxmlformats.org/officeDocument/2006/relationships/slide" Target="slides/slide64.xml"/><Relationship Id="rId81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4.xml"/><Relationship Id="rId39" Type="http://schemas.openxmlformats.org/officeDocument/2006/relationships/slide" Target="slides/slide25.xml"/><Relationship Id="rId34" Type="http://schemas.openxmlformats.org/officeDocument/2006/relationships/slide" Target="slides/slide20.xml"/><Relationship Id="rId50" Type="http://schemas.openxmlformats.org/officeDocument/2006/relationships/slide" Target="slides/slide36.xml"/><Relationship Id="rId55" Type="http://schemas.openxmlformats.org/officeDocument/2006/relationships/slide" Target="slides/slide41.xml"/><Relationship Id="rId76" Type="http://schemas.openxmlformats.org/officeDocument/2006/relationships/slide" Target="slides/slide62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57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15.xml"/><Relationship Id="rId24" Type="http://schemas.openxmlformats.org/officeDocument/2006/relationships/slide" Target="slides/slide10.xml"/><Relationship Id="rId40" Type="http://schemas.openxmlformats.org/officeDocument/2006/relationships/slide" Target="slides/slide26.xml"/><Relationship Id="rId45" Type="http://schemas.openxmlformats.org/officeDocument/2006/relationships/slide" Target="slides/slide31.xml"/><Relationship Id="rId66" Type="http://schemas.openxmlformats.org/officeDocument/2006/relationships/slide" Target="slides/slide5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0EF95D2-65B3-BC4E-8994-D9482C31473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7480074-238B-C845-9DF1-E3B87369389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D9B9FAA0-F3AA-164C-A8BD-BFC7CCCEAE52}" type="datetimeFigureOut">
              <a:rPr lang="en-US"/>
              <a:pPr>
                <a:defRPr/>
              </a:pPr>
              <a:t>11/26/22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4D1350C-FD2B-E248-96CE-E06DB4CA70A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FC9C76E-AF9C-0049-9FFB-63472F0B4A6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hangingPunct="1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56CEAE43-671A-134F-A694-642B51FC36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0906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6C4613C-2A39-F64E-84B3-3F6A11D93F5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61BAA2B-7F55-B545-81D8-BC58BCB6AAC8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7F6B843C-A49F-BB4F-9599-3D41488860B0}" type="datetime1">
              <a:rPr lang="en-US" altLang="en-US"/>
              <a:pPr>
                <a:defRPr/>
              </a:pPr>
              <a:t>11/26/22</a:t>
            </a:fld>
            <a:endParaRPr lang="en-US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3987A64C-9D1C-0947-8690-7A7364BA5D2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2047D10F-1509-E044-9AEB-E169ACB2783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37BEBF0-B94A-A74D-8C8F-7CA6F41590C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0BBA436-1CB7-B144-9089-6AE4863D9DC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87973AD7-D932-2641-9FAC-D90A34A34A6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7671901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145" name="Rectangle 7">
            <a:extLst>
              <a:ext uri="{FF2B5EF4-FFF2-40B4-BE49-F238E27FC236}">
                <a16:creationId xmlns:a16="http://schemas.microsoft.com/office/drawing/2014/main" id="{4970873D-26C9-4F4E-BB94-4E1EC127E8F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24E82DFE-E98A-254F-BFEC-3824591F8463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46146" name="Rectangle 2">
            <a:extLst>
              <a:ext uri="{FF2B5EF4-FFF2-40B4-BE49-F238E27FC236}">
                <a16:creationId xmlns:a16="http://schemas.microsoft.com/office/drawing/2014/main" id="{C2A0FF1F-825F-734E-90D6-E0ED72CA90C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6147" name="Rectangle 3">
            <a:extLst>
              <a:ext uri="{FF2B5EF4-FFF2-40B4-BE49-F238E27FC236}">
                <a16:creationId xmlns:a16="http://schemas.microsoft.com/office/drawing/2014/main" id="{9CF49887-C12A-984F-8FC8-8B47E5DE79B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472198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7973AD7-D932-2641-9FAC-D90A34A34A63}" type="slidenum">
              <a:rPr lang="en-US" altLang="en-US" smtClean="0"/>
              <a:pPr>
                <a:defRPr/>
              </a:pPr>
              <a:t>26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60172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7973AD7-D932-2641-9FAC-D90A34A34A63}" type="slidenum">
              <a:rPr lang="en-US" altLang="en-US" smtClean="0"/>
              <a:pPr>
                <a:defRPr/>
              </a:pPr>
              <a:t>29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357731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7973AD7-D932-2641-9FAC-D90A34A34A63}" type="slidenum">
              <a:rPr lang="en-US" altLang="en-US" smtClean="0"/>
              <a:pPr>
                <a:defRPr/>
              </a:pPr>
              <a:t>30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8721792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7973AD7-D932-2641-9FAC-D90A34A34A63}" type="slidenum">
              <a:rPr lang="en-US" altLang="en-US" smtClean="0"/>
              <a:pPr>
                <a:defRPr/>
              </a:pPr>
              <a:t>31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8748178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7973AD7-D932-2641-9FAC-D90A34A34A63}" type="slidenum">
              <a:rPr lang="en-US" altLang="en-US" smtClean="0"/>
              <a:pPr>
                <a:defRPr/>
              </a:pPr>
              <a:t>33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461685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7973AD7-D932-2641-9FAC-D90A34A34A63}" type="slidenum">
              <a:rPr lang="en-US" altLang="en-US" smtClean="0"/>
              <a:pPr>
                <a:defRPr/>
              </a:pPr>
              <a:t>47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79992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959945-7217-484B-8E74-88DC87A74B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241721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959945-7217-484B-8E74-88DC87A74B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835140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145" name="Rectangle 7">
            <a:extLst>
              <a:ext uri="{FF2B5EF4-FFF2-40B4-BE49-F238E27FC236}">
                <a16:creationId xmlns:a16="http://schemas.microsoft.com/office/drawing/2014/main" id="{4970873D-26C9-4F4E-BB94-4E1EC127E8F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24E82DFE-E98A-254F-BFEC-3824591F8463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64</a:t>
            </a:fld>
            <a:endParaRPr lang="en-US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46146" name="Rectangle 2">
            <a:extLst>
              <a:ext uri="{FF2B5EF4-FFF2-40B4-BE49-F238E27FC236}">
                <a16:creationId xmlns:a16="http://schemas.microsoft.com/office/drawing/2014/main" id="{C2A0FF1F-825F-734E-90D6-E0ED72CA90C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6147" name="Rectangle 3">
            <a:extLst>
              <a:ext uri="{FF2B5EF4-FFF2-40B4-BE49-F238E27FC236}">
                <a16:creationId xmlns:a16="http://schemas.microsoft.com/office/drawing/2014/main" id="{9CF49887-C12A-984F-8FC8-8B47E5DE79B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775295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8715E5-0E3B-1B4F-BB79-1C4B57B4732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14020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kern="1200" dirty="0">
                <a:solidFill>
                  <a:schemeClr val="tx1"/>
                </a:solidFill>
                <a:effectLst/>
                <a:latin typeface="+mn-lt"/>
                <a:ea typeface="ＭＳ Ｐゴシック" charset="0"/>
                <a:cs typeface="ＭＳ Ｐゴシック" charset="0"/>
              </a:rPr>
              <a:t>* The operating voltage is 1.25V:</a:t>
            </a:r>
            <a:br>
              <a:rPr lang="en-US" sz="1200" b="0" kern="1200" dirty="0">
                <a:solidFill>
                  <a:schemeClr val="tx1"/>
                </a:solidFill>
                <a:effectLst/>
                <a:latin typeface="+mn-lt"/>
                <a:ea typeface="ＭＳ Ｐゴシック" charset="0"/>
                <a:cs typeface="ＭＳ Ｐゴシック" charset="0"/>
              </a:rPr>
            </a:br>
            <a:r>
              <a:rPr lang="en-US" sz="1200" b="0" kern="1200" dirty="0">
                <a:solidFill>
                  <a:schemeClr val="tx1"/>
                </a:solidFill>
                <a:effectLst/>
                <a:latin typeface="+mn-lt"/>
                <a:ea typeface="ＭＳ Ｐゴシック" charset="0"/>
                <a:cs typeface="ＭＳ Ｐゴシック" charset="0"/>
              </a:rPr>
              <a:t>- Lowered from 1.35V of the normal GDDR6, for bank parallel operation.</a:t>
            </a:r>
            <a:endParaRPr lang="en-US" b="0" dirty="0"/>
          </a:p>
          <a:p>
            <a:r>
              <a:rPr lang="en-US" sz="1200" b="0" kern="1200" dirty="0">
                <a:solidFill>
                  <a:schemeClr val="tx1"/>
                </a:solidFill>
                <a:effectLst/>
                <a:latin typeface="+mn-lt"/>
                <a:ea typeface="ＭＳ Ｐゴシック" charset="0"/>
                <a:cs typeface="ＭＳ Ｐゴシック" charset="0"/>
              </a:rPr>
              <a:t>* 16Gb/s is reached at 1.25V in DL operation.</a:t>
            </a:r>
            <a:endParaRPr lang="en-US" b="0" dirty="0"/>
          </a:p>
          <a:p>
            <a:endParaRPr lang="en-US" b="0" dirty="0"/>
          </a:p>
          <a:p>
            <a:r>
              <a:rPr lang="en-US" b="0" dirty="0"/>
              <a:t>Flat-lid package for lower thermal resistance.</a:t>
            </a:r>
          </a:p>
          <a:p>
            <a:endParaRPr lang="en-US" b="0" dirty="0"/>
          </a:p>
          <a:p>
            <a:r>
              <a:rPr lang="en-US" b="0" dirty="0"/>
              <a:t>Tested in a prototype system with an FPGA (connected to host CPU via PCIe).</a:t>
            </a:r>
          </a:p>
          <a:p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7973AD7-D932-2641-9FAC-D90A34A34A63}" type="slidenum">
              <a:rPr lang="en-US" altLang="en-US" smtClean="0"/>
              <a:pPr>
                <a:defRPr/>
              </a:pPr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1419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7973AD7-D932-2641-9FAC-D90A34A34A63}" type="slidenum">
              <a:rPr lang="en-US" altLang="en-US" smtClean="0"/>
              <a:pPr>
                <a:defRPr/>
              </a:pPr>
              <a:t>19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981096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7973AD7-D932-2641-9FAC-D90A34A34A63}" type="slidenum">
              <a:rPr lang="en-US" altLang="en-US" smtClean="0"/>
              <a:pPr>
                <a:defRPr/>
              </a:pPr>
              <a:t>20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521153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RecNMP</a:t>
            </a:r>
            <a:r>
              <a:rPr lang="en-US" dirty="0"/>
              <a:t>: https://</a:t>
            </a:r>
            <a:r>
              <a:rPr lang="en-US" dirty="0" err="1"/>
              <a:t>arxiv.org</a:t>
            </a:r>
            <a:r>
              <a:rPr lang="en-US" dirty="0"/>
              <a:t>/pdf/1912.12953.pdf</a:t>
            </a:r>
          </a:p>
          <a:p>
            <a:r>
              <a:rPr lang="en-US" dirty="0" err="1"/>
              <a:t>iMars</a:t>
            </a:r>
            <a:r>
              <a:rPr lang="en-US" dirty="0"/>
              <a:t>: https://</a:t>
            </a:r>
            <a:r>
              <a:rPr lang="en-US" dirty="0" err="1"/>
              <a:t>arxiv.org</a:t>
            </a:r>
            <a:r>
              <a:rPr lang="en-US" dirty="0"/>
              <a:t>/pdf/2202.09433.pdf</a:t>
            </a:r>
          </a:p>
          <a:p>
            <a:r>
              <a:rPr lang="en-US" dirty="0" err="1"/>
              <a:t>RecSSD</a:t>
            </a:r>
            <a:r>
              <a:rPr lang="en-US" dirty="0"/>
              <a:t>: https://</a:t>
            </a:r>
            <a:r>
              <a:rPr lang="en-US" dirty="0" err="1"/>
              <a:t>arxiv.org</a:t>
            </a:r>
            <a:r>
              <a:rPr lang="en-US" dirty="0"/>
              <a:t>/pdf/2102.00075.pdf</a:t>
            </a:r>
          </a:p>
          <a:p>
            <a:r>
              <a:rPr lang="en-US" dirty="0" err="1"/>
              <a:t>TensorDIMM</a:t>
            </a:r>
            <a:r>
              <a:rPr lang="en-US" dirty="0"/>
              <a:t>: https://</a:t>
            </a:r>
            <a:r>
              <a:rPr lang="en-US" dirty="0" err="1"/>
              <a:t>arxiv.org</a:t>
            </a:r>
            <a:r>
              <a:rPr lang="en-US" dirty="0"/>
              <a:t>/pdf/1908.03072.pdf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7973AD7-D932-2641-9FAC-D90A34A34A63}" type="slidenum">
              <a:rPr lang="en-US" altLang="en-US" smtClean="0"/>
              <a:pPr>
                <a:defRPr/>
              </a:pPr>
              <a:t>21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154835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Sparse embedding operations, represented by SLS operator, consist of s small sparse lookup into a large embedding table followed by the element-wise summation of the embedding entries.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97E8B-B37A-2D41-9C7C-7E8BFDE6903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552979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RMC1 and RMC2 are two recommendation models.</a:t>
            </a:r>
          </a:p>
          <a:p>
            <a:r>
              <a:rPr lang="en-US" dirty="0"/>
              <a:t>SLS and FC are the operators used in them.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7973AD7-D932-2641-9FAC-D90A34A34A63}" type="slidenum">
              <a:rPr lang="en-US" altLang="en-US" smtClean="0"/>
              <a:pPr>
                <a:defRPr/>
              </a:pPr>
              <a:t>24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067056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7973AD7-D932-2641-9FAC-D90A34A34A63}" type="slidenum">
              <a:rPr lang="en-US" altLang="en-US" smtClean="0"/>
              <a:pPr>
                <a:defRPr/>
              </a:pPr>
              <a:t>25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145586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afari.png">
            <a:extLst>
              <a:ext uri="{FF2B5EF4-FFF2-40B4-BE49-F238E27FC236}">
                <a16:creationId xmlns:a16="http://schemas.microsoft.com/office/drawing/2014/main" id="{F49D761E-079B-3A43-A0C1-56738B9002F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411913"/>
            <a:ext cx="1025525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28C7A81-0A0B-D244-889C-5A3877A984F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E461A3A-19C1-6742-B33C-E82599843E3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2802AA-8BB7-3742-A18E-53EE2E571A2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64290394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A38F5F6B-4812-ED46-9852-1A1D2FDF555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AC66C216-AE14-164E-889E-205F940AC27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FDF842-8045-BE40-A628-838F16121CB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21204730"/>
      </p:ext>
    </p:extLst>
  </p:cSld>
  <p:clrMapOvr>
    <a:masterClrMapping/>
  </p:clrMapOvr>
  <p:transition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9246064"/>
      </p:ext>
    </p:extLst>
  </p:cSld>
  <p:clrMapOvr>
    <a:masterClrMapping/>
  </p:clrMapOvr>
  <p:transition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5121040"/>
      </p:ext>
    </p:extLst>
  </p:cSld>
  <p:clrMapOvr>
    <a:masterClrMapping/>
  </p:clrMapOvr>
  <p:transition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3241621"/>
      </p:ext>
    </p:extLst>
  </p:cSld>
  <p:clrMapOvr>
    <a:masterClrMapping/>
  </p:clrMapOvr>
  <p:transition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afari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411913"/>
            <a:ext cx="1025525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FCE054-F1E5-374D-A24E-887477C0532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2285756"/>
      </p:ext>
    </p:extLst>
  </p:cSld>
  <p:clrMapOvr>
    <a:masterClrMapping/>
  </p:clrMapOvr>
  <p:transition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92004D-7284-C244-B275-AB956C66515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4610530"/>
      </p:ext>
    </p:extLst>
  </p:cSld>
  <p:clrMapOvr>
    <a:masterClrMapping/>
  </p:clrMapOvr>
  <p:transition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9817D1-13B0-D341-B1C4-34616D3933B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0647661"/>
      </p:ext>
    </p:extLst>
  </p:cSld>
  <p:clrMapOvr>
    <a:masterClrMapping/>
  </p:clrMapOvr>
  <p:transition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067096-FD7F-A949-B565-8298951E6B8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318931"/>
      </p:ext>
    </p:extLst>
  </p:cSld>
  <p:clrMapOvr>
    <a:masterClrMapping/>
  </p:clrMapOvr>
  <p:transition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1077C3-3C60-8640-A1DD-3718D4D0D74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6029831"/>
      </p:ext>
    </p:extLst>
  </p:cSld>
  <p:clrMapOvr>
    <a:masterClrMapping/>
  </p:clrMapOvr>
  <p:transition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D41FDD-73B6-EC4A-BB35-BA0C8CCC36C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8093231"/>
      </p:ext>
    </p:extLst>
  </p:cSld>
  <p:clrMapOvr>
    <a:masterClrMapping/>
  </p:clrMapOvr>
  <p:transition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8D2B92-4EF8-0940-9F90-1D39CCADBD7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7964418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F5178386-4527-D04C-A145-D5B3D2603FF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F9D8ABF-6230-094A-9EDE-56A9D686A9E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8E305C-B8FF-454A-9CA8-EE0240EF544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65980287"/>
      </p:ext>
    </p:extLst>
  </p:cSld>
  <p:clrMapOvr>
    <a:masterClrMapping/>
  </p:clrMapOvr>
  <p:transition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24B1A2-EC3E-4448-972E-E198354A3E4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9162736"/>
      </p:ext>
    </p:extLst>
  </p:cSld>
  <p:clrMapOvr>
    <a:masterClrMapping/>
  </p:clrMapOvr>
  <p:transition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5B71B7-33A4-004A-B24D-5E8A20C1D7A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3885878"/>
      </p:ext>
    </p:extLst>
  </p:cSld>
  <p:clrMapOvr>
    <a:masterClrMapping/>
  </p:clrMapOvr>
  <p:transition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5EE445-AD48-2049-A03E-4C865681EA4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6410180"/>
      </p:ext>
    </p:extLst>
  </p:cSld>
  <p:clrMapOvr>
    <a:masterClrMapping/>
  </p:clrMapOvr>
  <p:transition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8603A9-60B6-0741-B15F-17172804C19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4044154"/>
      </p:ext>
    </p:extLst>
  </p:cSld>
  <p:clrMapOvr>
    <a:masterClrMapping/>
  </p:clrMapOvr>
  <p:transition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66D58A-9B40-E846-A790-9B6CD5A5859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6791403"/>
      </p:ext>
    </p:extLst>
  </p:cSld>
  <p:clrMapOvr>
    <a:masterClrMapping/>
  </p:clrMapOvr>
  <p:transition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2689856"/>
      </p:ext>
    </p:extLst>
  </p:cSld>
  <p:clrMapOvr>
    <a:masterClrMapping/>
  </p:clrMapOvr>
  <p:transition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7662061"/>
      </p:ext>
    </p:extLst>
  </p:cSld>
  <p:clrMapOvr>
    <a:masterClrMapping/>
  </p:clrMapOvr>
  <p:transition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0285920"/>
      </p:ext>
    </p:extLst>
  </p:cSld>
  <p:clrMapOvr>
    <a:masterClrMapping/>
  </p:clrMapOvr>
  <p:transition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6323461"/>
      </p:ext>
    </p:extLst>
  </p:cSld>
  <p:clrMapOvr>
    <a:masterClrMapping/>
  </p:clrMapOvr>
  <p:transition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6977068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F6D0A8C-43A2-0846-A293-684F4F41347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B7CB41D5-9472-8642-97A1-14D9CEAC7E9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07CB61-AAE3-8045-AE06-1A684E2F2FC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45653447"/>
      </p:ext>
    </p:extLst>
  </p:cSld>
  <p:clrMapOvr>
    <a:masterClrMapping/>
  </p:clrMapOvr>
  <p:transition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9599072"/>
      </p:ext>
    </p:extLst>
  </p:cSld>
  <p:clrMapOvr>
    <a:masterClrMapping/>
  </p:clrMapOvr>
  <p:transition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2169297"/>
      </p:ext>
    </p:extLst>
  </p:cSld>
  <p:clrMapOvr>
    <a:masterClrMapping/>
  </p:clrMapOvr>
  <p:transition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5465364"/>
      </p:ext>
    </p:extLst>
  </p:cSld>
  <p:clrMapOvr>
    <a:masterClrMapping/>
  </p:clrMapOvr>
  <p:transition/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5184504"/>
      </p:ext>
    </p:extLst>
  </p:cSld>
  <p:clrMapOvr>
    <a:masterClrMapping/>
  </p:clrMapOvr>
  <p:transition/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0323237"/>
      </p:ext>
    </p:extLst>
  </p:cSld>
  <p:clrMapOvr>
    <a:masterClrMapping/>
  </p:clrMapOvr>
  <p:transition/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6022738"/>
      </p:ext>
    </p:extLst>
  </p:cSld>
  <p:clrMapOvr>
    <a:masterClrMapping/>
  </p:clrMapOvr>
  <p:transition/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E64DFF4F-ED49-E545-9049-57D68EB3BF4A}"/>
              </a:ext>
            </a:extLst>
          </p:cNvPr>
          <p:cNvSpPr/>
          <p:nvPr userDrawn="1"/>
        </p:nvSpPr>
        <p:spPr>
          <a:xfrm>
            <a:off x="0" y="0"/>
            <a:ext cx="9144000" cy="4379053"/>
          </a:xfrm>
          <a:prstGeom prst="rect">
            <a:avLst/>
          </a:prstGeom>
          <a:solidFill>
            <a:srgbClr val="A5A5A5">
              <a:lumMod val="20000"/>
              <a:lumOff val="80000"/>
            </a:srgbClr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H" sz="1351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9311" y="2839453"/>
            <a:ext cx="6858000" cy="1539600"/>
          </a:xfrm>
        </p:spPr>
        <p:txBody>
          <a:bodyPr>
            <a:normAutofit/>
          </a:bodyPr>
          <a:lstStyle>
            <a:lvl1pPr marL="0" indent="0" algn="ctr">
              <a:buNone/>
              <a:defRPr sz="3200" b="1" i="0" baseline="0">
                <a:latin typeface="+mj-lt"/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sz="3200" b="1" dirty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Click to edit Master subtitle style</a:t>
            </a:r>
            <a:endParaRPr lang="en-US" dirty="0"/>
          </a:p>
        </p:txBody>
      </p:sp>
      <p:pic>
        <p:nvPicPr>
          <p:cNvPr id="12" name="Picture 2" descr="http://www.euroc-project.eu/fileadmin/imgEuroc/eurocConsortiumLogos/ethLogo.png">
            <a:extLst>
              <a:ext uri="{FF2B5EF4-FFF2-40B4-BE49-F238E27FC236}">
                <a16:creationId xmlns:a16="http://schemas.microsoft.com/office/drawing/2014/main" id="{8CF7D528-60B9-7C4D-8128-F52BA3A7A4B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696" y="6030665"/>
            <a:ext cx="2397512" cy="492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4EC1F6D-190B-B448-B175-2B9886767CE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084489" y="5887318"/>
            <a:ext cx="2640412" cy="607663"/>
          </a:xfrm>
          <a:prstGeom prst="rect">
            <a:avLst/>
          </a:prstGeom>
        </p:spPr>
      </p:pic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0C2DCD12-E0A7-964E-8C01-30F57AE18A6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0667"/>
            <a:ext cx="9144000" cy="2619375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1">
                <a:latin typeface="Segoe UI Symbol" panose="020B0502040204020203" pitchFamily="34" charset="0"/>
                <a:ea typeface="Segoe UI Symbol" panose="020B0502040204020203" pitchFamily="34" charset="0"/>
                <a:cs typeface="Segoe UI Historic" panose="020B050204020402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3528399797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ED2D3B90-BDF0-9E4D-963A-CE3F0519DF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9011" y="132335"/>
            <a:ext cx="8894602" cy="606084"/>
          </a:xfrm>
          <a:prstGeom prst="rect">
            <a:avLst/>
          </a:prstGeom>
        </p:spPr>
        <p:txBody>
          <a:bodyPr/>
          <a:lstStyle>
            <a:lvl1pPr>
              <a:defRPr sz="4400" b="1">
                <a:latin typeface="Candara" panose="020E0502030303020204" pitchFamily="34" charset="0"/>
                <a:ea typeface="Geneva" panose="020B0503030404040204" pitchFamily="34" charset="0"/>
                <a:cs typeface="Futura Medium" panose="020B0602020204020303" pitchFamily="34" charset="-79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85EB6F8F-19D9-7A4A-967C-A1B0DB2356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011" y="936172"/>
            <a:ext cx="8894602" cy="5293805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Candara" panose="020E0502030303020204" pitchFamily="34" charset="0"/>
                <a:ea typeface="Geneva" panose="020B0503030404040204" pitchFamily="34" charset="0"/>
                <a:cs typeface="Beirut" pitchFamily="2" charset="-78"/>
              </a:defRPr>
            </a:lvl1pPr>
            <a:lvl2pPr marL="685766" indent="-228589">
              <a:buFont typeface="Cambria" panose="02040503050406030204" pitchFamily="18" charset="0"/>
              <a:buChar char="-"/>
              <a:defRPr sz="2400">
                <a:latin typeface="Candara" panose="020E0502030303020204" pitchFamily="34" charset="0"/>
                <a:ea typeface="Geneva" panose="020B0503030404040204" pitchFamily="34" charset="0"/>
                <a:cs typeface="Beirut" pitchFamily="2" charset="-78"/>
              </a:defRPr>
            </a:lvl2pPr>
            <a:lvl3pPr>
              <a:defRPr sz="2000">
                <a:latin typeface="Candara" panose="020E0502030303020204" pitchFamily="34" charset="0"/>
                <a:ea typeface="Geneva" panose="020B0503030404040204" pitchFamily="34" charset="0"/>
                <a:cs typeface="Beirut" pitchFamily="2" charset="-78"/>
              </a:defRPr>
            </a:lvl3pPr>
            <a:lvl4pPr>
              <a:defRPr sz="2000">
                <a:latin typeface="Candara" panose="020E0502030303020204" pitchFamily="34" charset="0"/>
                <a:ea typeface="Geneva" panose="020B0503030404040204" pitchFamily="34" charset="0"/>
                <a:cs typeface="Beirut" pitchFamily="2" charset="-78"/>
              </a:defRPr>
            </a:lvl4pPr>
            <a:lvl5pPr>
              <a:defRPr sz="2000">
                <a:latin typeface="Candara" panose="020E0502030303020204" pitchFamily="34" charset="0"/>
                <a:ea typeface="Geneva" panose="020B0503030404040204" pitchFamily="34" charset="0"/>
                <a:cs typeface="Beirut" pitchFamily="2" charset="-78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B8B30CEA-A32F-0B4F-94FF-2F238104D6CE}"/>
              </a:ext>
            </a:extLst>
          </p:cNvPr>
          <p:cNvSpPr txBox="1">
            <a:spLocks/>
          </p:cNvSpPr>
          <p:nvPr userDrawn="1"/>
        </p:nvSpPr>
        <p:spPr>
          <a:xfrm>
            <a:off x="7977054" y="647648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2000" kern="1200">
                <a:solidFill>
                  <a:schemeClr val="tx1">
                    <a:tint val="7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4D2B188-1D62-4FCA-8363-938AD4629BBB}" type="slidenum">
              <a:rPr lang="en-US" sz="2000" smtClean="0">
                <a:latin typeface="Segoe UI" panose="020B0502040204020203" pitchFamily="34" charset="0"/>
                <a:cs typeface="Segoe UI" panose="020B0502040204020203" pitchFamily="34" charset="0"/>
              </a:rPr>
              <a:pPr/>
              <a:t>‹#›</a:t>
            </a:fld>
            <a:endParaRPr lang="en-US" sz="20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5" name="Picture 14" descr="safari.png">
            <a:extLst>
              <a:ext uri="{FF2B5EF4-FFF2-40B4-BE49-F238E27FC236}">
                <a16:creationId xmlns:a16="http://schemas.microsoft.com/office/drawing/2014/main" id="{DCA7EB8C-F307-874D-B152-028FC5CC7D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89560" y="6525283"/>
            <a:ext cx="1080120" cy="312523"/>
          </a:xfrm>
          <a:prstGeom prst="rect">
            <a:avLst/>
          </a:prstGeom>
        </p:spPr>
      </p:pic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9CD1133-1492-4A44-93C1-B89EF4FD41F6}"/>
              </a:ext>
            </a:extLst>
          </p:cNvPr>
          <p:cNvCxnSpPr>
            <a:cxnSpLocks/>
          </p:cNvCxnSpPr>
          <p:nvPr userDrawn="1"/>
        </p:nvCxnSpPr>
        <p:spPr>
          <a:xfrm>
            <a:off x="117027" y="831499"/>
            <a:ext cx="8894601" cy="0"/>
          </a:xfrm>
          <a:prstGeom prst="line">
            <a:avLst/>
          </a:prstGeom>
          <a:ln w="28575">
            <a:solidFill>
              <a:srgbClr val="ED7D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4E97BD3-6BDD-8949-ACFE-8F75374CA53C}"/>
              </a:ext>
            </a:extLst>
          </p:cNvPr>
          <p:cNvCxnSpPr>
            <a:cxnSpLocks/>
          </p:cNvCxnSpPr>
          <p:nvPr userDrawn="1"/>
        </p:nvCxnSpPr>
        <p:spPr>
          <a:xfrm>
            <a:off x="117027" y="6482153"/>
            <a:ext cx="8894601" cy="0"/>
          </a:xfrm>
          <a:prstGeom prst="line">
            <a:avLst/>
          </a:prstGeom>
          <a:ln w="28575">
            <a:solidFill>
              <a:srgbClr val="ED7D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1371618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124744"/>
            <a:ext cx="7924800" cy="2232248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 dirty="0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404592"/>
            <a:ext cx="7848600" cy="1248544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 dirty="0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97338675"/>
      </p:ext>
    </p:extLst>
  </p:cSld>
  <p:clrMapOvr>
    <a:masterClrMapping/>
  </p:clrMapOvr>
  <p:transition/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48393098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9D4990C3-AFD6-714F-9B03-BC4195478F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5E7FB765-34D1-DF41-8747-11911A693F16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B4B110D5-34A8-9B4C-BDB5-1EB7B2FE1E4C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3BBE6A7F-C792-7D49-BE9F-D64860B6D1B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6E2D44EE-9CAA-254F-8FE6-8F96AE6ECC7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B6FACBA1-D57B-B34E-ACFE-02435ADE91A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FC0F87B4-4192-F646-81F8-2C0C7A260D4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79201365"/>
      </p:ext>
    </p:extLst>
  </p:cSld>
  <p:clrMapOvr>
    <a:masterClrMapping/>
  </p:clrMapOvr>
  <p:transition/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04895133"/>
      </p:ext>
    </p:extLst>
  </p:cSld>
  <p:clrMapOvr>
    <a:masterClrMapping/>
  </p:clrMapOvr>
  <p:transition/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908720"/>
            <a:ext cx="4229100" cy="54726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908720"/>
            <a:ext cx="4229100" cy="54726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74734038"/>
      </p:ext>
    </p:extLst>
  </p:cSld>
  <p:clrMapOvr>
    <a:masterClrMapping/>
  </p:clrMapOvr>
  <p:transition/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15677505"/>
      </p:ext>
    </p:extLst>
  </p:cSld>
  <p:clrMapOvr>
    <a:masterClrMapping/>
  </p:clrMapOvr>
  <p:transition/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8596123"/>
      </p:ext>
    </p:extLst>
  </p:cSld>
  <p:clrMapOvr>
    <a:masterClrMapping/>
  </p:clrMapOvr>
  <p:transition/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01653137"/>
      </p:ext>
    </p:extLst>
  </p:cSld>
  <p:clrMapOvr>
    <a:masterClrMapping/>
  </p:clrMapOvr>
  <p:transition/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11723227"/>
      </p:ext>
    </p:extLst>
  </p:cSld>
  <p:clrMapOvr>
    <a:masterClrMapping/>
  </p:clrMapOvr>
  <p:transition/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03339693"/>
      </p:ext>
    </p:extLst>
  </p:cSld>
  <p:clrMapOvr>
    <a:masterClrMapping/>
  </p:clrMapOvr>
  <p:transition/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75865077"/>
      </p:ext>
    </p:extLst>
  </p:cSld>
  <p:clrMapOvr>
    <a:masterClrMapping/>
  </p:clrMapOvr>
  <p:transition/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2082971"/>
      </p:ext>
    </p:extLst>
  </p:cSld>
  <p:clrMapOvr>
    <a:masterClrMapping/>
  </p:clrMapOvr>
  <p:transition/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931242B1-5C22-D74C-8153-C451E2E856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9CD18DA6-800A-1E40-810E-EFC0793518B4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A013CFB9-DB95-3348-8211-5CA9DA08181F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E0F27E14-83B5-A343-B8AF-1217702F7D6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63027AB4-73F6-2E46-80B9-116D8E27A3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33272B45-1FE8-9F43-9941-53642C19BBE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9343B0D9-23FD-7444-A21A-94A65ADA355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0250897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E2D45177-2B41-9444-90E4-C2791D94B0D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10195A5-F3C2-4344-8977-0F2E9531C2B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C6311B-B26C-1843-8F22-1D34BAB78CF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1733088"/>
      </p:ext>
    </p:extLst>
  </p:cSld>
  <p:clrMapOvr>
    <a:masterClrMapping/>
  </p:clrMapOvr>
  <p:transition/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3AEA7A11-5E85-2F4B-B6E4-F68F10769AE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B6258F1-02CE-224E-800F-A27BF996157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CCD1901-9C11-6043-9FD4-59AF4C56F67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34858808"/>
      </p:ext>
    </p:extLst>
  </p:cSld>
  <p:clrMapOvr>
    <a:masterClrMapping/>
  </p:clrMapOvr>
  <p:transition/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81DAFB5C-764F-FE44-8B5B-AEB3303387A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E28213B-452F-F74C-9F6F-E52DAB3DE3E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4053E1B-5976-A646-AC17-C93A6D7B99C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46344139"/>
      </p:ext>
    </p:extLst>
  </p:cSld>
  <p:clrMapOvr>
    <a:masterClrMapping/>
  </p:clrMapOvr>
  <p:transition/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9D3D9774-33F9-9F4D-8679-2CA267EFA58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1BAE214-20B0-0549-BCF3-C6F5F33A814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305C779-A31C-6543-8025-DCFEDD77CAE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86732726"/>
      </p:ext>
    </p:extLst>
  </p:cSld>
  <p:clrMapOvr>
    <a:masterClrMapping/>
  </p:clrMapOvr>
  <p:transition/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4F3CE8E7-7FD4-3041-AC1C-B13EE7CBEE5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3C4431ED-B35E-DC40-8952-D74965B0564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E11424A-D3FA-EB48-9FE7-4A4DD36B686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97858081"/>
      </p:ext>
    </p:extLst>
  </p:cSld>
  <p:clrMapOvr>
    <a:masterClrMapping/>
  </p:clrMapOvr>
  <p:transition/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BAD8E24F-3339-0A4F-91CA-ECD0AB80E18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F38629E8-0576-E545-86DD-D5669EFD212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70D7F09-7D05-A447-B61A-A3DC3E90B7D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59963222"/>
      </p:ext>
    </p:extLst>
  </p:cSld>
  <p:clrMapOvr>
    <a:masterClrMapping/>
  </p:clrMapOvr>
  <p:transition/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88CFEED4-D0EE-304D-8B37-02BF83C4EFE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7AE652E2-7FB1-E342-A1D5-1F2061CABAB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C1E8D0C-537B-354D-A520-22B8954C74B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79434854"/>
      </p:ext>
    </p:extLst>
  </p:cSld>
  <p:clrMapOvr>
    <a:masterClrMapping/>
  </p:clrMapOvr>
  <p:transition/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ACAB7526-1410-024E-B098-53157348771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F641A84-FE51-6C49-91A9-A1C6A2FEBA0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FCADB36-3AC5-D44D-B367-7F26E9F05FF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17360954"/>
      </p:ext>
    </p:extLst>
  </p:cSld>
  <p:clrMapOvr>
    <a:masterClrMapping/>
  </p:clrMapOvr>
  <p:transition/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9A0F1EC2-A374-784B-B2D0-C858EB5B45F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1E979C7-E4B0-1E47-907E-39CF90AE42B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5551DB8-0A99-D94D-80C8-556C717D29A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87425848"/>
      </p:ext>
    </p:extLst>
  </p:cSld>
  <p:clrMapOvr>
    <a:masterClrMapping/>
  </p:clrMapOvr>
  <p:transition/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66EC428B-3C4C-0F49-8AB4-16AAE02FD58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522FFCFF-694B-B741-8701-CE2D3BFA70B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BF654B8-CBAB-E64B-BAF4-D4191271A0C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36072955"/>
      </p:ext>
    </p:extLst>
  </p:cSld>
  <p:clrMapOvr>
    <a:masterClrMapping/>
  </p:clrMapOvr>
  <p:transition/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6E8AA7F4-205E-8C40-AF2E-410A1A49B64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C77CEF2A-16FC-1B4F-B6C4-DD4D8A99AB7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81D05E-1E6A-3343-9438-E64EE94B293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84010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34E7E05-FA4E-BD44-9157-DED716661F5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401F7CF-5DCE-214C-9FA5-2C32D5D021D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9BB808-EEB4-FC44-8F4F-57765C46179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7067140"/>
      </p:ext>
    </p:extLst>
  </p:cSld>
  <p:clrMapOvr>
    <a:masterClrMapping/>
  </p:clrMapOvr>
  <p:transition/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03C3DAB7-1310-B545-BB26-6F5CE370D25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898B2604-8CC9-E944-B3A6-5AEBCC48085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A3A2E3-EA89-6F4F-A6D6-7CADB64D53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67418214"/>
      </p:ext>
    </p:extLst>
  </p:cSld>
  <p:clrMapOvr>
    <a:masterClrMapping/>
  </p:clrMapOvr>
  <p:transition/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1216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566738" y="1752600"/>
            <a:ext cx="8001000" cy="4267200"/>
          </a:xfrm>
        </p:spPr>
        <p:txBody>
          <a:bodyPr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2D3011-6F1F-634A-81F7-D05ACAF2C23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19812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D06CBB-D180-CD46-A637-D050784506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9DDC54-3045-4446-A3FB-A052DE0CA8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1981200" cy="476250"/>
          </a:xfrm>
        </p:spPr>
        <p:txBody>
          <a:bodyPr/>
          <a:lstStyle>
            <a:lvl1pPr>
              <a:defRPr/>
            </a:lvl1pPr>
          </a:lstStyle>
          <a:p>
            <a:fld id="{AC8E94F7-104A-624E-A079-A0C585F3202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600094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8AB8189-9772-5A48-BB64-467914A6E3F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1BB8798-0F73-F747-A8B5-AF2F7E5E597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AF28AE-7D1E-BE4E-86DC-06E8116516B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95753797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A276BE32-1F40-2F4E-B395-BF76BF71EDB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A64503EE-C424-EF40-B233-E3ABF2AFC1C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A35D18-7AB3-D940-8828-F8281319B3A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50781238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C59078F4-87DD-E64E-ABEA-71B20813ACC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7288BEBE-33A5-7D45-B41C-69AB0A7B66B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1FF28B-D01D-C149-B550-EA6BEA78AD5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7170593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F0A5223D-518D-EE43-8DC6-24C43958C58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F9742B4B-02A6-B24E-9663-9E2F1432A55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D161BF-1539-0F4D-A952-AF1C695384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3957610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E620C32-CEC5-7E4C-AD46-21272E5C1BC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0B0AD9D-0CD8-6542-9483-38DC6A45F94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C1CF28-5D0E-E44A-89D4-BF041E9AC6B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02518832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680F4A4-9DBD-6148-8085-1E7FA6B07E7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59D569E9-7671-8845-9950-BD96A927580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AA8015-CC4B-4A4B-AE94-736E9EFB2E4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93486669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EE194FBD-CBF2-CC4C-9E7F-7238D611A1E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A6646953-367C-254B-A75B-5F851C4818B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9EE5B3-F084-714B-A7C0-B4B44CC190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12685827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91857EE-B184-034E-AF43-4E3BDF93296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078EB12-998C-BB49-9975-DD36DE6E7B4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0A6312-4DA5-5F41-A5C2-D8D38D5DB26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27423994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9D5B1037-11B1-C240-8627-BEB0C353C3B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3B0B88AB-80FC-A648-BAEC-75AB5C417C9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47AF12-3046-494D-922E-3FF329FD6BD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87863612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9AB1779-B1F7-0E41-B706-7B363575992C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2628" y="770467"/>
            <a:ext cx="8086725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000" spc="-12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0634" y="4198409"/>
            <a:ext cx="6921151" cy="1645920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Date Placeholder 5">
            <a:extLst>
              <a:ext uri="{FF2B5EF4-FFF2-40B4-BE49-F238E27FC236}">
                <a16:creationId xmlns:a16="http://schemas.microsoft.com/office/drawing/2014/main" id="{3BA025A2-4B27-0448-A0E8-F26FB24D20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F9892E-F2B4-2C49-AE9A-35018767CEF9}" type="datetime1">
              <a:rPr lang="en-US" altLang="en-US"/>
              <a:pPr>
                <a:defRPr/>
              </a:pPr>
              <a:t>11/26/22</a:t>
            </a:fld>
            <a:endParaRPr lang="en-US" altLang="en-US"/>
          </a:p>
        </p:txBody>
      </p:sp>
      <p:sp>
        <p:nvSpPr>
          <p:cNvPr id="6" name="Footer Placeholder 9">
            <a:extLst>
              <a:ext uri="{FF2B5EF4-FFF2-40B4-BE49-F238E27FC236}">
                <a16:creationId xmlns:a16="http://schemas.microsoft.com/office/drawing/2014/main" id="{6CDB1ACD-4239-5441-8DCE-52B366DC42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0">
            <a:extLst>
              <a:ext uri="{FF2B5EF4-FFF2-40B4-BE49-F238E27FC236}">
                <a16:creationId xmlns:a16="http://schemas.microsoft.com/office/drawing/2014/main" id="{47EC090D-C02D-D044-83D0-1FFC337230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550D9B-087F-7C49-AFE5-F9AD5097BC1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746777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8637" y="712594"/>
            <a:ext cx="8086725" cy="2898708"/>
          </a:xfrm>
          <a:noFill/>
        </p:spPr>
        <p:txBody>
          <a:bodyPr anchor="b">
            <a:noAutofit/>
          </a:bodyPr>
          <a:lstStyle>
            <a:lvl1pPr algn="ctr">
              <a:lnSpc>
                <a:spcPct val="80000"/>
              </a:lnSpc>
              <a:defRPr sz="8000" spc="-12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8638" y="3897565"/>
            <a:ext cx="8086724" cy="1645920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chemeClr val="tx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4">
            <a:extLst>
              <a:ext uri="{FF2B5EF4-FFF2-40B4-BE49-F238E27FC236}">
                <a16:creationId xmlns:a16="http://schemas.microsoft.com/office/drawing/2014/main" id="{725BEEEA-2170-9F43-8EC9-F3136F23D4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CF93FF-3D34-7244-B36E-5204F826A5CD}" type="datetime1">
              <a:rPr lang="en-US" altLang="en-US"/>
              <a:pPr>
                <a:defRPr/>
              </a:pPr>
              <a:t>11/26/22</a:t>
            </a:fld>
            <a:endParaRPr lang="en-US" altLang="en-US"/>
          </a:p>
        </p:txBody>
      </p:sp>
      <p:sp>
        <p:nvSpPr>
          <p:cNvPr id="5" name="Footer Placeholder 5">
            <a:extLst>
              <a:ext uri="{FF2B5EF4-FFF2-40B4-BE49-F238E27FC236}">
                <a16:creationId xmlns:a16="http://schemas.microsoft.com/office/drawing/2014/main" id="{A59EF40C-2A11-3B48-BFB0-16AAB49F0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9">
            <a:extLst>
              <a:ext uri="{FF2B5EF4-FFF2-40B4-BE49-F238E27FC236}">
                <a16:creationId xmlns:a16="http://schemas.microsoft.com/office/drawing/2014/main" id="{C5DA0092-B270-AF40-B9EC-F4CF501CEB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1498E1-670D-D040-BAA6-886384A3A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975892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85850"/>
          </a:xfrm>
          <a:prstGeom prst="rect">
            <a:avLst/>
          </a:prstGeom>
        </p:spPr>
        <p:txBody>
          <a:bodyPr/>
          <a:lstStyle>
            <a:lvl1pPr marL="0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4" name="Content Placeholder 22"/>
          <p:cNvSpPr>
            <a:spLocks noGrp="1"/>
          </p:cNvSpPr>
          <p:nvPr>
            <p:ph sz="quarter" idx="11"/>
          </p:nvPr>
        </p:nvSpPr>
        <p:spPr>
          <a:xfrm>
            <a:off x="123825" y="1241652"/>
            <a:ext cx="8897938" cy="522446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4">
            <a:extLst>
              <a:ext uri="{FF2B5EF4-FFF2-40B4-BE49-F238E27FC236}">
                <a16:creationId xmlns:a16="http://schemas.microsoft.com/office/drawing/2014/main" id="{6AA4A58B-252F-624B-9360-749295F02267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89F3E-A361-C346-85D5-979F2CC237CE}" type="datetime1">
              <a:rPr lang="en-US" altLang="en-US"/>
              <a:pPr>
                <a:defRPr/>
              </a:pPr>
              <a:t>11/26/22</a:t>
            </a:fld>
            <a:endParaRPr lang="en-US" altLang="en-US"/>
          </a:p>
        </p:txBody>
      </p:sp>
      <p:sp>
        <p:nvSpPr>
          <p:cNvPr id="5" name="Footer Placeholder 5">
            <a:extLst>
              <a:ext uri="{FF2B5EF4-FFF2-40B4-BE49-F238E27FC236}">
                <a16:creationId xmlns:a16="http://schemas.microsoft.com/office/drawing/2014/main" id="{33EF87B2-B80E-AF49-BACB-1920B29D6D9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6">
            <a:extLst>
              <a:ext uri="{FF2B5EF4-FFF2-40B4-BE49-F238E27FC236}">
                <a16:creationId xmlns:a16="http://schemas.microsoft.com/office/drawing/2014/main" id="{13BF056A-8374-BC42-BC30-5004950A6C7B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A5AAE7-C243-D34C-97D6-0313C4DE4AF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557404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2628" y="767419"/>
            <a:ext cx="8085582" cy="3355848"/>
          </a:xfrm>
          <a:solidFill>
            <a:schemeClr val="bg1"/>
          </a:solidFill>
        </p:spPr>
        <p:txBody>
          <a:bodyPr anchor="b"/>
          <a:lstStyle>
            <a:lvl1pPr>
              <a:lnSpc>
                <a:spcPct val="80000"/>
              </a:lnSpc>
              <a:defRPr sz="8000" b="0" baseline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0634" y="4187275"/>
            <a:ext cx="6919722" cy="1645920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A27F00-3FAD-DB4B-B009-BA21688A27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E8C979-17E9-BC44-934C-C5EDB0878512}" type="datetime1">
              <a:rPr lang="en-US" altLang="en-US"/>
              <a:pPr>
                <a:defRPr/>
              </a:pPr>
              <a:t>11/26/22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988BD8-69A8-1D42-8EDD-5345670957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8">
            <a:extLst>
              <a:ext uri="{FF2B5EF4-FFF2-40B4-BE49-F238E27FC236}">
                <a16:creationId xmlns:a16="http://schemas.microsoft.com/office/drawing/2014/main" id="{346320DF-7E22-1744-865C-C4D45C0825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45AC11-0F23-F642-8099-14F66C1D0E7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679461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8798" y="1208312"/>
            <a:ext cx="4271962" cy="5053693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1603" y="1208312"/>
            <a:ext cx="4271962" cy="5053693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AC2D106-B44B-A649-A69D-D18A070414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8EEE20-C875-624B-AF0A-6E9AE1BBD7B0}" type="datetime1">
              <a:rPr lang="en-US" altLang="en-US"/>
              <a:pPr>
                <a:defRPr/>
              </a:pPr>
              <a:t>11/26/22</a:t>
            </a:fld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0991D5-BC99-9646-A299-07DB91E284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9">
            <a:extLst>
              <a:ext uri="{FF2B5EF4-FFF2-40B4-BE49-F238E27FC236}">
                <a16:creationId xmlns:a16="http://schemas.microsoft.com/office/drawing/2014/main" id="{F16DF255-6384-3442-9D80-769A1096CB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65FCA-DA27-DF47-A5E6-DFAFFE432FD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3156963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8798" y="1197209"/>
            <a:ext cx="4271962" cy="723400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 cap="all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8798" y="2029968"/>
            <a:ext cx="4271962" cy="4231057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51603" y="1194345"/>
            <a:ext cx="4271962" cy="722376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 cap="all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1603" y="2025216"/>
            <a:ext cx="4271962" cy="4235809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1">
            <a:extLst>
              <a:ext uri="{FF2B5EF4-FFF2-40B4-BE49-F238E27FC236}">
                <a16:creationId xmlns:a16="http://schemas.microsoft.com/office/drawing/2014/main" id="{55F50695-07A8-7745-8ED2-FA2D7ACC1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A7627-6B44-6447-9F49-4DE1F8B2FA06}" type="datetime1">
              <a:rPr lang="en-US" altLang="en-US"/>
              <a:pPr>
                <a:defRPr/>
              </a:pPr>
              <a:t>11/26/22</a:t>
            </a:fld>
            <a:endParaRPr lang="en-US" altLang="en-US"/>
          </a:p>
        </p:txBody>
      </p:sp>
      <p:sp>
        <p:nvSpPr>
          <p:cNvPr id="8" name="Footer Placeholder 6">
            <a:extLst>
              <a:ext uri="{FF2B5EF4-FFF2-40B4-BE49-F238E27FC236}">
                <a16:creationId xmlns:a16="http://schemas.microsoft.com/office/drawing/2014/main" id="{675FBDC9-F372-A149-B662-F0A155A020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7">
            <a:extLst>
              <a:ext uri="{FF2B5EF4-FFF2-40B4-BE49-F238E27FC236}">
                <a16:creationId xmlns:a16="http://schemas.microsoft.com/office/drawing/2014/main" id="{E7D58A7A-56F8-BE4A-B5E2-489BED10FC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D1E75C-9A02-5847-902D-2A47F953138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8300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19C1037-69BF-CB45-A1E1-A351E496DCB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C97218F-5A30-C249-A8A5-2ECAB45AD0B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74ABED-3E16-E84E-9604-A4A8FA7BA7D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7044817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1">
            <a:extLst>
              <a:ext uri="{FF2B5EF4-FFF2-40B4-BE49-F238E27FC236}">
                <a16:creationId xmlns:a16="http://schemas.microsoft.com/office/drawing/2014/main" id="{6A26B00A-232B-C747-8274-70D0BDF224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FCD87C-C64A-1D4B-84A1-51A208D403AF}" type="datetime1">
              <a:rPr lang="en-US" altLang="en-US"/>
              <a:pPr>
                <a:defRPr/>
              </a:pPr>
              <a:t>11/26/22</a:t>
            </a:fld>
            <a:endParaRPr lang="en-US" altLang="en-US"/>
          </a:p>
        </p:txBody>
      </p:sp>
      <p:sp>
        <p:nvSpPr>
          <p:cNvPr id="4" name="Footer Placeholder 6">
            <a:extLst>
              <a:ext uri="{FF2B5EF4-FFF2-40B4-BE49-F238E27FC236}">
                <a16:creationId xmlns:a16="http://schemas.microsoft.com/office/drawing/2014/main" id="{CD268113-5D9A-594C-9431-399E35F298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7">
            <a:extLst>
              <a:ext uri="{FF2B5EF4-FFF2-40B4-BE49-F238E27FC236}">
                <a16:creationId xmlns:a16="http://schemas.microsoft.com/office/drawing/2014/main" id="{CDE35D5F-6F77-6B49-BB46-BD2165F55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BE3623-C154-BA49-83B6-5140FD361BF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1791026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4">
            <a:extLst>
              <a:ext uri="{FF2B5EF4-FFF2-40B4-BE49-F238E27FC236}">
                <a16:creationId xmlns:a16="http://schemas.microsoft.com/office/drawing/2014/main" id="{05D5508C-5E14-0049-8573-70F136DE57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839FC7-43DD-1E41-8B59-A1EF3005D51D}" type="datetime1">
              <a:rPr lang="en-US" altLang="en-US"/>
              <a:pPr>
                <a:defRPr/>
              </a:pPr>
              <a:t>11/26/22</a:t>
            </a:fld>
            <a:endParaRPr lang="en-US" altLang="en-US"/>
          </a:p>
        </p:txBody>
      </p:sp>
      <p:sp>
        <p:nvSpPr>
          <p:cNvPr id="3" name="Footer Placeholder 5">
            <a:extLst>
              <a:ext uri="{FF2B5EF4-FFF2-40B4-BE49-F238E27FC236}">
                <a16:creationId xmlns:a16="http://schemas.microsoft.com/office/drawing/2014/main" id="{3DCFB623-1965-B64E-BD0C-02369443D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6">
            <a:extLst>
              <a:ext uri="{FF2B5EF4-FFF2-40B4-BE49-F238E27FC236}">
                <a16:creationId xmlns:a16="http://schemas.microsoft.com/office/drawing/2014/main" id="{DC04BD00-0E6F-9C47-B0ED-839AFCD513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F43A6F-C7DA-5E44-B3AF-6733FED4258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482628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CB3B5A3-5768-B647-ADBF-28B4A06E4CA1}"/>
              </a:ext>
            </a:extLst>
          </p:cNvPr>
          <p:cNvSpPr/>
          <p:nvPr/>
        </p:nvSpPr>
        <p:spPr>
          <a:xfrm>
            <a:off x="5715000" y="0"/>
            <a:ext cx="3429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6196053" y="542282"/>
            <a:ext cx="253746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36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" y="762000"/>
            <a:ext cx="4572000" cy="4572000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06987" y="2511813"/>
            <a:ext cx="2548890" cy="31269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00">
                <a:solidFill>
                  <a:srgbClr val="404040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7">
            <a:extLst>
              <a:ext uri="{FF2B5EF4-FFF2-40B4-BE49-F238E27FC236}">
                <a16:creationId xmlns:a16="http://schemas.microsoft.com/office/drawing/2014/main" id="{CD840152-C64A-D144-AE7A-41E475DE68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1DD66A-510D-144F-B22B-751965B3F964}" type="datetime1">
              <a:rPr lang="en-US" altLang="en-US"/>
              <a:pPr>
                <a:defRPr/>
              </a:pPr>
              <a:t>11/26/22</a:t>
            </a:fld>
            <a:endParaRPr lang="en-US" altLang="en-US"/>
          </a:p>
        </p:txBody>
      </p:sp>
      <p:sp>
        <p:nvSpPr>
          <p:cNvPr id="7" name="Footer Placeholder 9">
            <a:extLst>
              <a:ext uri="{FF2B5EF4-FFF2-40B4-BE49-F238E27FC236}">
                <a16:creationId xmlns:a16="http://schemas.microsoft.com/office/drawing/2014/main" id="{43E30E6A-3009-BE49-B194-680E32FDDF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10">
            <a:extLst>
              <a:ext uri="{FF2B5EF4-FFF2-40B4-BE49-F238E27FC236}">
                <a16:creationId xmlns:a16="http://schemas.microsoft.com/office/drawing/2014/main" id="{3CD39DF1-55AC-0F4E-887C-960C4D1635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D9DE0D-8130-5A45-8A70-376CA98479D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35068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918" y="5418668"/>
            <a:ext cx="8085582" cy="613283"/>
          </a:xfrm>
        </p:spPr>
        <p:txBody>
          <a:bodyPr anchor="b"/>
          <a:lstStyle>
            <a:lvl1pPr>
              <a:lnSpc>
                <a:spcPct val="85000"/>
              </a:lnSpc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9144000" cy="5330952"/>
          </a:xfrm>
          <a:solidFill>
            <a:schemeClr val="accent1">
              <a:lumMod val="40000"/>
              <a:lumOff val="60000"/>
            </a:schemeClr>
          </a:solidFill>
        </p:spPr>
        <p:txBody>
          <a:bodyPr rtlCol="0">
            <a:normAutofit/>
          </a:bodyPr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rgbClr val="4D4D4D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7492" y="6031951"/>
            <a:ext cx="6922008" cy="411184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200"/>
              </a:spcBef>
              <a:buNone/>
              <a:defRPr sz="14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7">
            <a:extLst>
              <a:ext uri="{FF2B5EF4-FFF2-40B4-BE49-F238E27FC236}">
                <a16:creationId xmlns:a16="http://schemas.microsoft.com/office/drawing/2014/main" id="{539A4703-5BA2-EB46-948C-BD93A35646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233E997C-DFEB-304C-B432-A70CAFAB83FD}" type="datetime1">
              <a:rPr lang="en-US" altLang="en-US"/>
              <a:pPr>
                <a:defRPr/>
              </a:pPr>
              <a:t>11/26/22</a:t>
            </a:fld>
            <a:endParaRPr lang="en-US" altLang="en-US"/>
          </a:p>
        </p:txBody>
      </p:sp>
      <p:sp>
        <p:nvSpPr>
          <p:cNvPr id="6" name="Footer Placeholder 8">
            <a:extLst>
              <a:ext uri="{FF2B5EF4-FFF2-40B4-BE49-F238E27FC236}">
                <a16:creationId xmlns:a16="http://schemas.microsoft.com/office/drawing/2014/main" id="{6EB2D700-1CA1-2144-822D-110241EC60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white">
                    <a:alpha val="75000"/>
                  </a:prstClr>
                </a:solidFill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9">
            <a:extLst>
              <a:ext uri="{FF2B5EF4-FFF2-40B4-BE49-F238E27FC236}">
                <a16:creationId xmlns:a16="http://schemas.microsoft.com/office/drawing/2014/main" id="{EE6F440F-CEFA-514B-86B0-6C51F08180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6F68D1CE-FC8E-194F-BA06-5C6B63C3776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430768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6">
            <a:extLst>
              <a:ext uri="{FF2B5EF4-FFF2-40B4-BE49-F238E27FC236}">
                <a16:creationId xmlns:a16="http://schemas.microsoft.com/office/drawing/2014/main" id="{07201BC7-BED0-D843-93DB-22A8617BD6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D920F0-FEB1-2541-A059-C3FC5BE0A1E7}" type="datetime1">
              <a:rPr lang="en-US" altLang="en-US"/>
              <a:pPr>
                <a:defRPr/>
              </a:pPr>
              <a:t>11/26/22</a:t>
            </a:fld>
            <a:endParaRPr lang="en-US" altLang="en-US"/>
          </a:p>
        </p:txBody>
      </p:sp>
      <p:sp>
        <p:nvSpPr>
          <p:cNvPr id="5" name="Footer Placeholder 7">
            <a:extLst>
              <a:ext uri="{FF2B5EF4-FFF2-40B4-BE49-F238E27FC236}">
                <a16:creationId xmlns:a16="http://schemas.microsoft.com/office/drawing/2014/main" id="{C49B5DAE-E24D-F744-8BAC-3CD662463F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8">
            <a:extLst>
              <a:ext uri="{FF2B5EF4-FFF2-40B4-BE49-F238E27FC236}">
                <a16:creationId xmlns:a16="http://schemas.microsoft.com/office/drawing/2014/main" id="{90CCC806-E2E1-C24D-A9B1-8C59BEADBE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549200-EF1F-A641-8E2C-0A41573C352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132473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7963" y="695325"/>
            <a:ext cx="1971675" cy="48006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8644" y="714376"/>
            <a:ext cx="5800725" cy="54006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6">
            <a:extLst>
              <a:ext uri="{FF2B5EF4-FFF2-40B4-BE49-F238E27FC236}">
                <a16:creationId xmlns:a16="http://schemas.microsoft.com/office/drawing/2014/main" id="{45A432FC-B1FC-3743-A6E8-67271640A7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EBBAF8-A45C-F042-8FF1-CB0E04081067}" type="datetime1">
              <a:rPr lang="en-US" altLang="en-US"/>
              <a:pPr>
                <a:defRPr/>
              </a:pPr>
              <a:t>11/26/22</a:t>
            </a:fld>
            <a:endParaRPr lang="en-US" altLang="en-US"/>
          </a:p>
        </p:txBody>
      </p:sp>
      <p:sp>
        <p:nvSpPr>
          <p:cNvPr id="5" name="Footer Placeholder 7">
            <a:extLst>
              <a:ext uri="{FF2B5EF4-FFF2-40B4-BE49-F238E27FC236}">
                <a16:creationId xmlns:a16="http://schemas.microsoft.com/office/drawing/2014/main" id="{1E44A229-6EF5-AB47-ADF0-812C9506B1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8">
            <a:extLst>
              <a:ext uri="{FF2B5EF4-FFF2-40B4-BE49-F238E27FC236}">
                <a16:creationId xmlns:a16="http://schemas.microsoft.com/office/drawing/2014/main" id="{5FDE0C0A-82C9-934C-AB08-5FC4E93A2F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C7CBC5-1D32-1A4F-8557-6B88EE5700A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4060204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B8C0AEDB-AE72-1C4B-98C5-DD8A57B0F7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3D172127-04AB-F14E-8A77-E25FA91BEEEF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239F5AA2-2F81-DE4D-857B-D03D37DA78DC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9F099C6E-3884-6249-A62E-9F695C70B31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90B983E7-8083-6541-91E7-371C364A38E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7EE0FBDF-FEFA-9C4C-B8C1-AA83F67044B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DD28897F-2C7E-7F46-B69F-DE95DCD1C7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83521412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379652B2-5BA2-814B-9197-80813B25BC1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972B4512-5C9F-F24B-ACE5-FEA941FA37B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B264BD-5CF8-8847-9120-583B5D924A6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3210076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0C503F49-5E0A-6C4C-8707-2CDE1C016BB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D7EAE19-43CD-0149-9535-D4749EB0524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B4427A-0234-FF4A-B617-45AD81C0316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9871914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6C81874D-6987-554F-A2A7-E1C4E088795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E6FDB72E-FF27-D348-8419-B96CBBA6934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412D68-2B8E-0F43-9524-393EB5278A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66679624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F86B3CF1-52B7-1B4E-AE7A-0549C7D0B2A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8E095FFB-C259-2E43-9A62-A1D62518E03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D471CD-8D2F-4F45-9D79-5AC74AB2E20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97877878"/>
      </p:ext>
    </p:extLst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EFF74D33-B557-2D4A-8CA7-6C068BEA77E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02B7CEDD-20B8-6243-B7DF-B621408F7A2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D7057D-8804-B74F-813A-684A2729AF5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56699946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6D416F44-F624-5048-899C-99A0F4C7AEA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24B80B40-48F5-3949-AFFD-6910D6AD593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867CE6-8CAF-1443-BB87-1F9BBECD8B9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03781786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4F10A0E4-55E1-E344-A9A7-514DF6DE64A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5CA045D6-205E-8C4F-BF45-111FB3A7725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5F0CEF-1A2E-4B4E-94B7-F9B11A1657A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01885149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0245C159-7A18-D446-8CE9-9D889808189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53843B3-C745-6747-AEDF-DB017023B88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B418C-E36B-F240-8932-8FB0F5F5958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60084090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FF161BD4-BE84-8F4C-9366-F61686248C2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1811B5C-E6B4-E142-A3B6-D8C754CE31B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90E76B-E272-4B47-B40C-ABE8AA31BA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90905351"/>
      </p:ext>
    </p:extLst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A125170-765C-1843-9206-97B56AC2920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C4D52BE-7BDA-3943-867D-4DCAC5A7CE1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E7DE28-7A66-164E-95E7-450898FA5DE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41523695"/>
      </p:ext>
    </p:extLst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C3415BA-4F86-7645-B96B-6D52B81FB16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95352D9-45D6-C143-B112-7757F6ECFD5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7576C8-4CB5-EB47-A907-7F94696BF5C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52874128"/>
      </p:ext>
    </p:extLst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3AD25134-EA78-B244-BD5E-7B5D1163FC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1C4557B9-6B1E-2F4D-B6C2-B2A1DA603A43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B4F4B93D-BF22-A149-BABA-90115B5D13E7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30DF3E3D-46D9-DB43-8730-C0994CEC1A8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621A4F04-3E3C-1847-A6F0-DE424E4F54A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3AFBFE3F-2108-1444-A8AF-58789E512E9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sz="1200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6930F04B-11B6-5640-A1E4-882842C3BEC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700212"/>
      </p:ext>
    </p:extLst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F4E2F54E-60B9-2F4F-89E6-30CBFA1ABAB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67796C9-FBA3-3942-A3B6-53B40D25BA3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43CF7A15-8D90-1445-BE37-F18227DCF40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96483160"/>
      </p:ext>
    </p:extLst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C3FA9C44-8B01-8249-93D9-1383E87490C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BCEF2B4A-BAB8-3D4F-9B4C-D6A6221B395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CDB02DC1-0A42-4A43-BE99-F4D1DC9EAA1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07934299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DF7DD1FF-752F-CF4C-8945-3B4238296D0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7513F226-2EB8-7844-A867-B8F2BD7B39A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DC317A-7115-1447-A3EA-179600B564D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8406497"/>
      </p:ext>
    </p:extLst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627C71B-EDC2-1445-BBA8-64078224918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B958A16-5E9C-B445-AF57-EF5CDEBF3E0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AAB06FE8-1E6A-3342-8236-C414132BF53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58696261"/>
      </p:ext>
    </p:extLst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02AFDBD5-081C-2C49-9625-F770FCBA5E4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15294AE6-4DF2-EC4B-9344-697D8BAF10C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B1B1B105-BE8E-8842-8E6D-0757A98AA25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5814230"/>
      </p:ext>
    </p:extLst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CAC96CBF-A6DE-D046-A601-59A502E0642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3FDE946E-95D0-5A4C-B651-F48795EF13D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A4D70267-3EB3-DF44-AB1B-3C13678813A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09322701"/>
      </p:ext>
    </p:extLst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FE562540-E7C4-BB43-B566-144491F47A4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F05215AC-8F39-1E47-9F14-BF461372771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E15B707F-67A4-DA42-816E-5DF13A099CC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31278699"/>
      </p:ext>
    </p:extLst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DBDF044A-9556-3740-9960-C2B708761B6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D75F002-2226-814E-A0B5-493B26014BE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29815857-AD7B-954C-A805-6C778051974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32353617"/>
      </p:ext>
    </p:extLst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3B8C2278-83B5-F34A-A426-482F7D9975E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53745FE-DDF7-2949-AE24-A78FFF7D0B3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05385B63-ABF2-1946-97AC-B4A44E920B0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7262565"/>
      </p:ext>
    </p:extLst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C5C9978C-3A26-2240-85BB-98C2D44E24D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D6271E4-1979-1F4C-9E16-9D4FA0DB173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74871C2D-B2AE-A446-B995-D8BF8ACD8CA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54596388"/>
      </p:ext>
    </p:extLst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7CACDB55-BD39-6349-B6F6-E9BA947B984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F0A13895-9246-964F-A123-DC4E8E000A6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71131645-0551-0E43-AA4A-B37F3BEF458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70264244"/>
      </p:ext>
    </p:extLst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BB22F3D8-372A-7E4F-BAF0-2B62E16D72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2538D10A-B20C-1F4A-A69F-0F0B507B6CBC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323C0A52-D6B6-4A4D-BD73-5955293DBD07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203D96CF-D2B5-284A-8A3B-88E2B14F16C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ECE92EBB-E8F1-BB42-9972-9FC2F1E39DD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D815D7EE-6875-8949-837F-2AE3A4F79FD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800691C5-9FA5-3F46-90A7-ED5D0D102BB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62763628"/>
      </p:ext>
    </p:extLst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610600" cy="870527"/>
          </a:xfrm>
        </p:spPr>
        <p:txBody>
          <a:bodyPr anchor="ctr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30D4116A-1656-924F-8339-968CDC00B50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A92E4BB7-CF8F-934D-88CB-2C51D02F649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E33320-76E4-0249-8CA9-3902D97168F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8019081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A978A423-3D9F-894F-B5AD-E1A2D46BB97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97848F5F-7FA1-4047-92D1-DE982BEA3E2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4479A0-53FE-6846-9177-9D957D5DB55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21124980"/>
      </p:ext>
    </p:extLst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D009077-10AD-0947-8806-7D3C25918E6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AA347429-32EA-F843-AE5C-FC1A699EBC2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FAB052-3664-BF4F-993F-29369860E1D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63723010"/>
      </p:ext>
    </p:extLst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4642810-0270-CB48-A1CA-24DCF4455E9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31DA97B-4E00-DC4F-B7DB-18E15C43442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6EB4A5-7404-294B-999D-175F606D620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95956067"/>
      </p:ext>
    </p:extLst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24BD8FCD-1BEB-6A42-B8B1-C39ED5BE279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91A21973-5A9E-154E-A49A-033DD08EB7E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A13A1E-7D24-2943-AA19-843CF9E6994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5589785"/>
      </p:ext>
    </p:extLst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DB659D62-F008-694B-A107-310AB43E4CD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866F093A-DC6C-3444-8F25-CDFB50F79ED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D812E9-CA0A-8244-A046-0571FC54530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2224249"/>
      </p:ext>
    </p:extLst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F96B94DE-149A-A84D-858F-4D5B428FA7A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24B1C692-591D-3346-8E1A-A19CC1BBF04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4001C4-BF5C-F640-BD99-70162C2025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34865588"/>
      </p:ext>
    </p:extLst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690CA2F-7EF4-4D4B-B05E-9CD06D97C0C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3EF9E563-85B6-884B-A069-BAB01B87B7D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3D0717-7499-9E44-845B-E851FCB169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51896401"/>
      </p:ext>
    </p:extLst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9562426B-A5A0-F944-991E-0F589442A93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9EBECD59-3F6D-0145-A9B5-5EE2DF859F8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E9139E-1132-E74D-AAEB-A81F8150B1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02245188"/>
      </p:ext>
    </p:extLst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B00FC4D-28B2-774A-BDF5-CB3A5D1E70E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BDB0E60-2A7B-1B44-BB6D-97BF3A139C9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5C9412-F662-064D-BEDC-D33A60B08A7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71760168"/>
      </p:ext>
    </p:extLst>
  </p:cSld>
  <p:clrMapOvr>
    <a:masterClrMapping/>
  </p:clrMapOvr>
  <p:transition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0E3EA30-DFF3-9C4B-9691-5C9AAB88EB4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B2EE262-3A13-4443-80B8-614C7A4B25F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970A1F-36EE-AC4A-B790-1CFE7EECDED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25264658"/>
      </p:ext>
    </p:extLst>
  </p:cSld>
  <p:clrMapOvr>
    <a:masterClrMapping/>
  </p:clrMapOvr>
  <p:transition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A476F68-C964-6F4C-B323-CADD64DDE3D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F4A41114-0EC5-4244-A8AE-388F27C4901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11C9BF-9555-1749-A87B-CA7C52D013D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3754843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5FE7A5D5-3B98-3B4A-91BA-CD8ED2A5A91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6EFE7942-9EC5-AF40-968B-2407967B19D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E9CDE0-5DCD-7B46-AA26-4594E19FFC9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6536520"/>
      </p:ext>
    </p:extLst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13207847"/>
      </p:ext>
    </p:extLst>
  </p:cSld>
  <p:clrMapOvr>
    <a:masterClrMapping/>
  </p:clrMapOvr>
  <p:transition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32136295"/>
      </p:ext>
    </p:extLst>
  </p:cSld>
  <p:clrMapOvr>
    <a:masterClrMapping/>
  </p:clrMapOvr>
  <p:transition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87259404"/>
      </p:ext>
    </p:extLst>
  </p:cSld>
  <p:clrMapOvr>
    <a:masterClrMapping/>
  </p:clrMapOvr>
  <p:transition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32378915"/>
      </p:ext>
    </p:extLst>
  </p:cSld>
  <p:clrMapOvr>
    <a:masterClrMapping/>
  </p:clrMapOvr>
  <p:transition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53631975"/>
      </p:ext>
    </p:extLst>
  </p:cSld>
  <p:clrMapOvr>
    <a:masterClrMapping/>
  </p:clrMapOvr>
  <p:transition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27343161"/>
      </p:ext>
    </p:extLst>
  </p:cSld>
  <p:clrMapOvr>
    <a:masterClrMapping/>
  </p:clrMapOvr>
  <p:transition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21799603"/>
      </p:ext>
    </p:extLst>
  </p:cSld>
  <p:clrMapOvr>
    <a:masterClrMapping/>
  </p:clrMapOvr>
  <p:transition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0208442"/>
      </p:ext>
    </p:extLst>
  </p:cSld>
  <p:clrMapOvr>
    <a:masterClrMapping/>
  </p:clrMapOvr>
  <p:transition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93668476"/>
      </p:ext>
    </p:extLst>
  </p:cSld>
  <p:clrMapOvr>
    <a:masterClrMapping/>
  </p:clrMapOvr>
  <p:transition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26321201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336AB2A2-A4A5-5347-AAE3-FADA1FF8F55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16606DB9-E3E9-1843-B9B4-2362ED0179D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9B7584-59C6-714F-BE89-0E36189F284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02012300"/>
      </p:ext>
    </p:extLst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0180403"/>
      </p:ext>
    </p:extLst>
  </p:cSld>
  <p:clrMapOvr>
    <a:masterClrMapping/>
  </p:clrMapOvr>
  <p:transition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72334251"/>
      </p:ext>
    </p:extLst>
  </p:cSld>
  <p:clrMapOvr>
    <a:masterClrMapping/>
  </p:clrMapOvr>
  <p:transition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82404959"/>
      </p:ext>
    </p:extLst>
  </p:cSld>
  <p:clrMapOvr>
    <a:masterClrMapping/>
  </p:clrMapOvr>
  <p:transition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01348404"/>
      </p:ext>
    </p:extLst>
  </p:cSld>
  <p:clrMapOvr>
    <a:masterClrMapping/>
  </p:clrMapOvr>
  <p:transition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96358040"/>
      </p:ext>
    </p:extLst>
  </p:cSld>
  <p:clrMapOvr>
    <a:masterClrMapping/>
  </p:clrMapOvr>
  <p:transition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6274157"/>
      </p:ext>
    </p:extLst>
  </p:cSld>
  <p:clrMapOvr>
    <a:masterClrMapping/>
  </p:clrMapOvr>
  <p:transition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14173438"/>
      </p:ext>
    </p:extLst>
  </p:cSld>
  <p:clrMapOvr>
    <a:masterClrMapping/>
  </p:clrMapOvr>
  <p:transition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27797085"/>
      </p:ext>
    </p:extLst>
  </p:cSld>
  <p:clrMapOvr>
    <a:masterClrMapping/>
  </p:clrMapOvr>
  <p:transition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51697845"/>
      </p:ext>
    </p:extLst>
  </p:cSld>
  <p:clrMapOvr>
    <a:masterClrMapping/>
  </p:clrMapOvr>
  <p:transition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98201720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4F4482DE-19EA-F743-8B0C-AF1B284B229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03AB263-31E2-B64E-A81F-2C5639871A7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325E77-4C52-7848-99F4-1877F0C588B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69223231"/>
      </p:ext>
    </p:extLst>
  </p:cSld>
  <p:clrMapOvr>
    <a:masterClrMapping/>
  </p:clrMapOvr>
  <p:transition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93910160"/>
      </p:ext>
    </p:extLst>
  </p:cSld>
  <p:clrMapOvr>
    <a:masterClrMapping/>
  </p:clrMapOvr>
  <p:transition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85655577"/>
      </p:ext>
    </p:extLst>
  </p:cSld>
  <p:clrMapOvr>
    <a:masterClrMapping/>
  </p:clrMapOvr>
  <p:transition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7731018"/>
      </p:ext>
    </p:extLst>
  </p:cSld>
  <p:clrMapOvr>
    <a:masterClrMapping/>
  </p:clrMapOvr>
  <p:transition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7865251"/>
      </p:ext>
    </p:extLst>
  </p:cSld>
  <p:clrMapOvr>
    <a:masterClrMapping/>
  </p:clrMapOvr>
  <p:transition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9905521"/>
      </p:ext>
    </p:extLst>
  </p:cSld>
  <p:clrMapOvr>
    <a:masterClrMapping/>
  </p:clrMapOvr>
  <p:transition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4948639"/>
      </p:ext>
    </p:extLst>
  </p:cSld>
  <p:clrMapOvr>
    <a:masterClrMapping/>
  </p:clrMapOvr>
  <p:transition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1126672"/>
      </p:ext>
    </p:extLst>
  </p:cSld>
  <p:clrMapOvr>
    <a:masterClrMapping/>
  </p:clrMapOvr>
  <p:transition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2078194"/>
      </p:ext>
    </p:extLst>
  </p:cSld>
  <p:clrMapOvr>
    <a:masterClrMapping/>
  </p:clrMapOvr>
  <p:transition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5448424"/>
      </p:ext>
    </p:extLst>
  </p:cSld>
  <p:clrMapOvr>
    <a:masterClrMapping/>
  </p:clrMapOvr>
  <p:transition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8201967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0.xml"/><Relationship Id="rId13" Type="http://schemas.openxmlformats.org/officeDocument/2006/relationships/theme" Target="../theme/theme10.xml"/><Relationship Id="rId3" Type="http://schemas.openxmlformats.org/officeDocument/2006/relationships/slideLayout" Target="../slideLayouts/slideLayout105.xml"/><Relationship Id="rId7" Type="http://schemas.openxmlformats.org/officeDocument/2006/relationships/slideLayout" Target="../slideLayouts/slideLayout109.xml"/><Relationship Id="rId12" Type="http://schemas.openxmlformats.org/officeDocument/2006/relationships/slideLayout" Target="../slideLayouts/slideLayout114.xml"/><Relationship Id="rId2" Type="http://schemas.openxmlformats.org/officeDocument/2006/relationships/slideLayout" Target="../slideLayouts/slideLayout104.xml"/><Relationship Id="rId1" Type="http://schemas.openxmlformats.org/officeDocument/2006/relationships/slideLayout" Target="../slideLayouts/slideLayout103.xml"/><Relationship Id="rId6" Type="http://schemas.openxmlformats.org/officeDocument/2006/relationships/slideLayout" Target="../slideLayouts/slideLayout108.xml"/><Relationship Id="rId11" Type="http://schemas.openxmlformats.org/officeDocument/2006/relationships/slideLayout" Target="../slideLayouts/slideLayout113.xml"/><Relationship Id="rId5" Type="http://schemas.openxmlformats.org/officeDocument/2006/relationships/slideLayout" Target="../slideLayouts/slideLayout107.xml"/><Relationship Id="rId10" Type="http://schemas.openxmlformats.org/officeDocument/2006/relationships/slideLayout" Target="../slideLayouts/slideLayout112.xml"/><Relationship Id="rId4" Type="http://schemas.openxmlformats.org/officeDocument/2006/relationships/slideLayout" Target="../slideLayouts/slideLayout106.xml"/><Relationship Id="rId9" Type="http://schemas.openxmlformats.org/officeDocument/2006/relationships/slideLayout" Target="../slideLayouts/slideLayout111.xml"/><Relationship Id="rId14" Type="http://schemas.openxmlformats.org/officeDocument/2006/relationships/image" Target="../media/image1.png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2.xml"/><Relationship Id="rId3" Type="http://schemas.openxmlformats.org/officeDocument/2006/relationships/slideLayout" Target="../slideLayouts/slideLayout117.xml"/><Relationship Id="rId7" Type="http://schemas.openxmlformats.org/officeDocument/2006/relationships/slideLayout" Target="../slideLayouts/slideLayout121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6.xml"/><Relationship Id="rId1" Type="http://schemas.openxmlformats.org/officeDocument/2006/relationships/slideLayout" Target="../slideLayouts/slideLayout115.xml"/><Relationship Id="rId6" Type="http://schemas.openxmlformats.org/officeDocument/2006/relationships/slideLayout" Target="../slideLayouts/slideLayout120.xml"/><Relationship Id="rId11" Type="http://schemas.openxmlformats.org/officeDocument/2006/relationships/slideLayout" Target="../slideLayouts/slideLayout125.xml"/><Relationship Id="rId5" Type="http://schemas.openxmlformats.org/officeDocument/2006/relationships/slideLayout" Target="../slideLayouts/slideLayout119.xml"/><Relationship Id="rId10" Type="http://schemas.openxmlformats.org/officeDocument/2006/relationships/slideLayout" Target="../slideLayouts/slideLayout124.xml"/><Relationship Id="rId4" Type="http://schemas.openxmlformats.org/officeDocument/2006/relationships/slideLayout" Target="../slideLayouts/slideLayout118.xml"/><Relationship Id="rId9" Type="http://schemas.openxmlformats.org/officeDocument/2006/relationships/slideLayout" Target="../slideLayouts/slideLayout123.xml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theme" Target="../theme/theme12.xml"/><Relationship Id="rId2" Type="http://schemas.openxmlformats.org/officeDocument/2006/relationships/slideLayout" Target="../slideLayouts/slideLayout127.xml"/><Relationship Id="rId1" Type="http://schemas.openxmlformats.org/officeDocument/2006/relationships/slideLayout" Target="../slideLayouts/slideLayout126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5.xml"/><Relationship Id="rId3" Type="http://schemas.openxmlformats.org/officeDocument/2006/relationships/slideLayout" Target="../slideLayouts/slideLayout130.xml"/><Relationship Id="rId7" Type="http://schemas.openxmlformats.org/officeDocument/2006/relationships/slideLayout" Target="../slideLayouts/slideLayout134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29.xml"/><Relationship Id="rId1" Type="http://schemas.openxmlformats.org/officeDocument/2006/relationships/slideLayout" Target="../slideLayouts/slideLayout128.xml"/><Relationship Id="rId6" Type="http://schemas.openxmlformats.org/officeDocument/2006/relationships/slideLayout" Target="../slideLayouts/slideLayout133.xml"/><Relationship Id="rId11" Type="http://schemas.openxmlformats.org/officeDocument/2006/relationships/slideLayout" Target="../slideLayouts/slideLayout138.xml"/><Relationship Id="rId5" Type="http://schemas.openxmlformats.org/officeDocument/2006/relationships/slideLayout" Target="../slideLayouts/slideLayout132.xml"/><Relationship Id="rId10" Type="http://schemas.openxmlformats.org/officeDocument/2006/relationships/slideLayout" Target="../slideLayouts/slideLayout137.xml"/><Relationship Id="rId4" Type="http://schemas.openxmlformats.org/officeDocument/2006/relationships/slideLayout" Target="../slideLayouts/slideLayout131.xml"/><Relationship Id="rId9" Type="http://schemas.openxmlformats.org/officeDocument/2006/relationships/slideLayout" Target="../slideLayouts/slideLayout136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6.xml"/><Relationship Id="rId13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41.xml"/><Relationship Id="rId7" Type="http://schemas.openxmlformats.org/officeDocument/2006/relationships/slideLayout" Target="../slideLayouts/slideLayout145.xml"/><Relationship Id="rId12" Type="http://schemas.openxmlformats.org/officeDocument/2006/relationships/slideLayout" Target="../slideLayouts/slideLayout150.xml"/><Relationship Id="rId2" Type="http://schemas.openxmlformats.org/officeDocument/2006/relationships/slideLayout" Target="../slideLayouts/slideLayout140.xml"/><Relationship Id="rId1" Type="http://schemas.openxmlformats.org/officeDocument/2006/relationships/slideLayout" Target="../slideLayouts/slideLayout139.xml"/><Relationship Id="rId6" Type="http://schemas.openxmlformats.org/officeDocument/2006/relationships/slideLayout" Target="../slideLayouts/slideLayout144.xml"/><Relationship Id="rId11" Type="http://schemas.openxmlformats.org/officeDocument/2006/relationships/slideLayout" Target="../slideLayouts/slideLayout149.xml"/><Relationship Id="rId5" Type="http://schemas.openxmlformats.org/officeDocument/2006/relationships/slideLayout" Target="../slideLayouts/slideLayout143.xml"/><Relationship Id="rId10" Type="http://schemas.openxmlformats.org/officeDocument/2006/relationships/slideLayout" Target="../slideLayouts/slideLayout148.xml"/><Relationship Id="rId4" Type="http://schemas.openxmlformats.org/officeDocument/2006/relationships/slideLayout" Target="../slideLayouts/slideLayout142.xml"/><Relationship Id="rId9" Type="http://schemas.openxmlformats.org/officeDocument/2006/relationships/slideLayout" Target="../slideLayouts/slideLayout147.xml"/><Relationship Id="rId14" Type="http://schemas.openxmlformats.org/officeDocument/2006/relationships/theme" Target="../theme/theme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4.xml"/><Relationship Id="rId12" Type="http://schemas.openxmlformats.org/officeDocument/2006/relationships/slideLayout" Target="../slideLayouts/slideLayout69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2.xml"/><Relationship Id="rId10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7.xml"/><Relationship Id="rId3" Type="http://schemas.openxmlformats.org/officeDocument/2006/relationships/slideLayout" Target="../slideLayouts/slideLayout72.xml"/><Relationship Id="rId7" Type="http://schemas.openxmlformats.org/officeDocument/2006/relationships/slideLayout" Target="../slideLayouts/slideLayout76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1.xml"/><Relationship Id="rId1" Type="http://schemas.openxmlformats.org/officeDocument/2006/relationships/slideLayout" Target="../slideLayouts/slideLayout70.xml"/><Relationship Id="rId6" Type="http://schemas.openxmlformats.org/officeDocument/2006/relationships/slideLayout" Target="../slideLayouts/slideLayout75.xml"/><Relationship Id="rId11" Type="http://schemas.openxmlformats.org/officeDocument/2006/relationships/slideLayout" Target="../slideLayouts/slideLayout80.xml"/><Relationship Id="rId5" Type="http://schemas.openxmlformats.org/officeDocument/2006/relationships/slideLayout" Target="../slideLayouts/slideLayout74.xml"/><Relationship Id="rId10" Type="http://schemas.openxmlformats.org/officeDocument/2006/relationships/slideLayout" Target="../slideLayouts/slideLayout79.xml"/><Relationship Id="rId4" Type="http://schemas.openxmlformats.org/officeDocument/2006/relationships/slideLayout" Target="../slideLayouts/slideLayout73.xml"/><Relationship Id="rId9" Type="http://schemas.openxmlformats.org/officeDocument/2006/relationships/slideLayout" Target="../slideLayouts/slideLayout78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83.xml"/><Relationship Id="rId7" Type="http://schemas.openxmlformats.org/officeDocument/2006/relationships/slideLayout" Target="../slideLayouts/slideLayout87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2.xml"/><Relationship Id="rId1" Type="http://schemas.openxmlformats.org/officeDocument/2006/relationships/slideLayout" Target="../slideLayouts/slideLayout81.xml"/><Relationship Id="rId6" Type="http://schemas.openxmlformats.org/officeDocument/2006/relationships/slideLayout" Target="../slideLayouts/slideLayout86.xml"/><Relationship Id="rId11" Type="http://schemas.openxmlformats.org/officeDocument/2006/relationships/slideLayout" Target="../slideLayouts/slideLayout91.xml"/><Relationship Id="rId5" Type="http://schemas.openxmlformats.org/officeDocument/2006/relationships/slideLayout" Target="../slideLayouts/slideLayout85.xml"/><Relationship Id="rId10" Type="http://schemas.openxmlformats.org/officeDocument/2006/relationships/slideLayout" Target="../slideLayouts/slideLayout90.xml"/><Relationship Id="rId4" Type="http://schemas.openxmlformats.org/officeDocument/2006/relationships/slideLayout" Target="../slideLayouts/slideLayout84.xml"/><Relationship Id="rId9" Type="http://schemas.openxmlformats.org/officeDocument/2006/relationships/slideLayout" Target="../slideLayouts/slideLayout89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94.xml"/><Relationship Id="rId7" Type="http://schemas.openxmlformats.org/officeDocument/2006/relationships/slideLayout" Target="../slideLayouts/slideLayout98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3.xml"/><Relationship Id="rId1" Type="http://schemas.openxmlformats.org/officeDocument/2006/relationships/slideLayout" Target="../slideLayouts/slideLayout92.xml"/><Relationship Id="rId6" Type="http://schemas.openxmlformats.org/officeDocument/2006/relationships/slideLayout" Target="../slideLayouts/slideLayout97.xml"/><Relationship Id="rId11" Type="http://schemas.openxmlformats.org/officeDocument/2006/relationships/slideLayout" Target="../slideLayouts/slideLayout102.xml"/><Relationship Id="rId5" Type="http://schemas.openxmlformats.org/officeDocument/2006/relationships/slideLayout" Target="../slideLayouts/slideLayout96.xml"/><Relationship Id="rId10" Type="http://schemas.openxmlformats.org/officeDocument/2006/relationships/slideLayout" Target="../slideLayouts/slideLayout101.xml"/><Relationship Id="rId4" Type="http://schemas.openxmlformats.org/officeDocument/2006/relationships/slideLayout" Target="../slideLayouts/slideLayout95.xml"/><Relationship Id="rId9" Type="http://schemas.openxmlformats.org/officeDocument/2006/relationships/slideLayout" Target="../slideLayouts/slideLayout10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026">
            <a:extLst>
              <a:ext uri="{FF2B5EF4-FFF2-40B4-BE49-F238E27FC236}">
                <a16:creationId xmlns:a16="http://schemas.microsoft.com/office/drawing/2014/main" id="{92C6B81F-42E3-BA45-9AF8-76399543A61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4339" name="Rectangle 1027">
            <a:extLst>
              <a:ext uri="{FF2B5EF4-FFF2-40B4-BE49-F238E27FC236}">
                <a16:creationId xmlns:a16="http://schemas.microsoft.com/office/drawing/2014/main" id="{493C66BC-7CB9-274E-A6C9-B92762DA9C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095375"/>
            <a:ext cx="8610600" cy="515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A501E58F-3A9C-DD48-B289-923861D1A915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Garamond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71BD1387-A05D-394B-B8F4-FF02837F724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46900" y="637381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fld id="{8D774979-90F4-4840-9857-53A7B1F74FA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4342" name="Line 1032">
            <a:extLst>
              <a:ext uri="{FF2B5EF4-FFF2-40B4-BE49-F238E27FC236}">
                <a16:creationId xmlns:a16="http://schemas.microsoft.com/office/drawing/2014/main" id="{6F68501F-FFFE-D945-94C6-E836699281FA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4683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343" name="Line 1033">
            <a:extLst>
              <a:ext uri="{FF2B5EF4-FFF2-40B4-BE49-F238E27FC236}">
                <a16:creationId xmlns:a16="http://schemas.microsoft.com/office/drawing/2014/main" id="{22DE2E1B-F139-C24D-B148-F753FB6E4681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14344" name="Picture 7" descr="safari.png">
            <a:extLst>
              <a:ext uri="{FF2B5EF4-FFF2-40B4-BE49-F238E27FC236}">
                <a16:creationId xmlns:a16="http://schemas.microsoft.com/office/drawing/2014/main" id="{BC64FB04-0B55-5F44-8D26-EFDD28FAA228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602413"/>
            <a:ext cx="847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02" r:id="rId1"/>
    <p:sldLayoutId id="2147485224" r:id="rId2"/>
    <p:sldLayoutId id="2147485225" r:id="rId3"/>
    <p:sldLayoutId id="2147485226" r:id="rId4"/>
    <p:sldLayoutId id="2147485227" r:id="rId5"/>
    <p:sldLayoutId id="2147485228" r:id="rId6"/>
    <p:sldLayoutId id="2147485229" r:id="rId7"/>
    <p:sldLayoutId id="2147485230" r:id="rId8"/>
    <p:sldLayoutId id="2147485231" r:id="rId9"/>
    <p:sldLayoutId id="2147485232" r:id="rId10"/>
    <p:sldLayoutId id="2147485233" r:id="rId11"/>
    <p:sldLayoutId id="2147485234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884238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095375"/>
            <a:ext cx="8610600" cy="515302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46900" y="637381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B5C1105-7C02-0A4A-BBB4-558A73CD3ACF}" type="slidenum">
              <a:rPr lang="en-US">
                <a:solidFill>
                  <a:srgbClr val="000000"/>
                </a:solidFill>
                <a:ea typeface="ＭＳ Ｐゴシック" charset="0"/>
                <a:cs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1030" name="Line 1032"/>
          <p:cNvSpPr>
            <a:spLocks noChangeShapeType="1"/>
          </p:cNvSpPr>
          <p:nvPr/>
        </p:nvSpPr>
        <p:spPr bwMode="auto">
          <a:xfrm>
            <a:off x="228600" y="644683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31" name="Line 1033"/>
          <p:cNvSpPr>
            <a:spLocks noChangeShapeType="1"/>
          </p:cNvSpPr>
          <p:nvPr userDrawn="1"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1032" name="Picture 7" descr="safari.pn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602413"/>
            <a:ext cx="847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43985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94" r:id="rId1"/>
    <p:sldLayoutId id="2147485595" r:id="rId2"/>
    <p:sldLayoutId id="2147485596" r:id="rId3"/>
    <p:sldLayoutId id="2147485597" r:id="rId4"/>
    <p:sldLayoutId id="2147485598" r:id="rId5"/>
    <p:sldLayoutId id="2147485599" r:id="rId6"/>
    <p:sldLayoutId id="2147485600" r:id="rId7"/>
    <p:sldLayoutId id="2147485601" r:id="rId8"/>
    <p:sldLayoutId id="2147485602" r:id="rId9"/>
    <p:sldLayoutId id="2147485603" r:id="rId10"/>
    <p:sldLayoutId id="2147485604" r:id="rId11"/>
    <p:sldLayoutId id="2147485605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charset="0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charset="0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0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458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620" r:id="rId1"/>
    <p:sldLayoutId id="2147485621" r:id="rId2"/>
    <p:sldLayoutId id="2147485622" r:id="rId3"/>
    <p:sldLayoutId id="2147485623" r:id="rId4"/>
    <p:sldLayoutId id="2147485624" r:id="rId5"/>
    <p:sldLayoutId id="2147485625" r:id="rId6"/>
    <p:sldLayoutId id="2147485626" r:id="rId7"/>
    <p:sldLayoutId id="2147485627" r:id="rId8"/>
    <p:sldLayoutId id="2147485628" r:id="rId9"/>
    <p:sldLayoutId id="2147485629" r:id="rId10"/>
    <p:sldLayoutId id="2147485630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3883CA-0B62-DB46-9CBE-B5DC6D4673F1}" type="datetimeFigureOut">
              <a:rPr lang="en-US" smtClean="0"/>
              <a:t>11/26/22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59D53D-D438-2342-97DF-4908BDD5F9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64232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632" r:id="rId1"/>
    <p:sldLayoutId id="2147485633" r:id="rId2"/>
  </p:sldLayoutIdLst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0"/>
            <a:ext cx="8610600" cy="90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908720"/>
            <a:ext cx="8610600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67765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635" r:id="rId1"/>
    <p:sldLayoutId id="2147485636" r:id="rId2"/>
    <p:sldLayoutId id="2147485637" r:id="rId3"/>
    <p:sldLayoutId id="2147485638" r:id="rId4"/>
    <p:sldLayoutId id="2147485639" r:id="rId5"/>
    <p:sldLayoutId id="2147485640" r:id="rId6"/>
    <p:sldLayoutId id="2147485641" r:id="rId7"/>
    <p:sldLayoutId id="2147485642" r:id="rId8"/>
    <p:sldLayoutId id="2147485643" r:id="rId9"/>
    <p:sldLayoutId id="2147485644" r:id="rId10"/>
    <p:sldLayoutId id="2147485645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026">
            <a:extLst>
              <a:ext uri="{FF2B5EF4-FFF2-40B4-BE49-F238E27FC236}">
                <a16:creationId xmlns:a16="http://schemas.microsoft.com/office/drawing/2014/main" id="{0AC9020A-D492-D64F-B5D8-C96017808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4339" name="Rectangle 1027">
            <a:extLst>
              <a:ext uri="{FF2B5EF4-FFF2-40B4-BE49-F238E27FC236}">
                <a16:creationId xmlns:a16="http://schemas.microsoft.com/office/drawing/2014/main" id="{36DAF701-8EF2-B34A-9E85-188203F929E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A5ED44BB-0781-B444-90A4-103F3CA3BB47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Garamond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5AF72E21-8C3D-E443-B6C4-73EBA94CE1F2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</a:lstStyle>
          <a:p>
            <a:fld id="{0EE16E2F-C2F1-B84A-A31A-9EB8B530A580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4342" name="Line 1032">
            <a:extLst>
              <a:ext uri="{FF2B5EF4-FFF2-40B4-BE49-F238E27FC236}">
                <a16:creationId xmlns:a16="http://schemas.microsoft.com/office/drawing/2014/main" id="{30C05B7F-F23A-FA47-A0A4-A3F51F6FF574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343" name="Line 1033">
            <a:extLst>
              <a:ext uri="{FF2B5EF4-FFF2-40B4-BE49-F238E27FC236}">
                <a16:creationId xmlns:a16="http://schemas.microsoft.com/office/drawing/2014/main" id="{A7E00E6C-350A-544F-9C24-3502C1117B17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01311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647" r:id="rId1"/>
    <p:sldLayoutId id="2147485648" r:id="rId2"/>
    <p:sldLayoutId id="2147485649" r:id="rId3"/>
    <p:sldLayoutId id="2147485650" r:id="rId4"/>
    <p:sldLayoutId id="2147485651" r:id="rId5"/>
    <p:sldLayoutId id="2147485652" r:id="rId6"/>
    <p:sldLayoutId id="2147485653" r:id="rId7"/>
    <p:sldLayoutId id="2147485654" r:id="rId8"/>
    <p:sldLayoutId id="2147485655" r:id="rId9"/>
    <p:sldLayoutId id="2147485656" r:id="rId10"/>
    <p:sldLayoutId id="2147485657" r:id="rId11"/>
    <p:sldLayoutId id="2147485658" r:id="rId12"/>
    <p:sldLayoutId id="2147485659" r:id="rId13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1026">
            <a:extLst>
              <a:ext uri="{FF2B5EF4-FFF2-40B4-BE49-F238E27FC236}">
                <a16:creationId xmlns:a16="http://schemas.microsoft.com/office/drawing/2014/main" id="{0A0E6827-15C8-D447-A4FE-6DDF088FB82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7651" name="Rectangle 1027">
            <a:extLst>
              <a:ext uri="{FF2B5EF4-FFF2-40B4-BE49-F238E27FC236}">
                <a16:creationId xmlns:a16="http://schemas.microsoft.com/office/drawing/2014/main" id="{F4E6558B-D79E-0043-98F6-220664313A0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DDE46EEF-442F-5D41-8A5E-30A426FA3E1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D8ED9886-DC67-CA49-8DA9-4C7214252D89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fld id="{40979D66-0FA0-8E40-92EB-4AE393C5BE5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27654" name="Line 1032">
            <a:extLst>
              <a:ext uri="{FF2B5EF4-FFF2-40B4-BE49-F238E27FC236}">
                <a16:creationId xmlns:a16="http://schemas.microsoft.com/office/drawing/2014/main" id="{73CEE983-44B3-8348-BF71-4537AAB420E3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655" name="Line 1033">
            <a:extLst>
              <a:ext uri="{FF2B5EF4-FFF2-40B4-BE49-F238E27FC236}">
                <a16:creationId xmlns:a16="http://schemas.microsoft.com/office/drawing/2014/main" id="{A12130F7-CF5E-0143-A9C0-6A7DC811CC02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7656" name="Picture 7" descr="safari.png">
            <a:extLst>
              <a:ext uri="{FF2B5EF4-FFF2-40B4-BE49-F238E27FC236}">
                <a16:creationId xmlns:a16="http://schemas.microsoft.com/office/drawing/2014/main" id="{7D612E43-C5EE-5048-9650-6137A6E4146C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304" r:id="rId2"/>
    <p:sldLayoutId id="2147485305" r:id="rId3"/>
    <p:sldLayoutId id="2147485306" r:id="rId4"/>
    <p:sldLayoutId id="2147485307" r:id="rId5"/>
    <p:sldLayoutId id="2147485308" r:id="rId6"/>
    <p:sldLayoutId id="2147485309" r:id="rId7"/>
    <p:sldLayoutId id="2147485310" r:id="rId8"/>
    <p:sldLayoutId id="2147485311" r:id="rId9"/>
    <p:sldLayoutId id="2147485312" r:id="rId10"/>
    <p:sldLayoutId id="2147485313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-128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-128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36FF5B-B817-3248-B1BE-89B242E8F7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85850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9939" name="Text Placeholder 2">
            <a:extLst>
              <a:ext uri="{FF2B5EF4-FFF2-40B4-BE49-F238E27FC236}">
                <a16:creationId xmlns:a16="http://schemas.microsoft.com/office/drawing/2014/main" id="{530DFD7F-D03B-304F-B9A4-66B484C0572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123825" y="1250950"/>
            <a:ext cx="8897938" cy="522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038DA1-3AC9-7848-8F3D-625425CFCA4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3825" y="6543675"/>
            <a:ext cx="1820863" cy="2286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900">
                <a:solidFill>
                  <a:srgbClr val="000000"/>
                </a:solidFill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035F1374-CFE1-074A-AFD7-2680A2544200}" type="datetime1">
              <a:rPr lang="en-US" altLang="en-US"/>
              <a:pPr>
                <a:defRPr/>
              </a:pPr>
              <a:t>11/26/22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6E0C30-0DC0-8140-9A88-68520FBA32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549525" y="6543675"/>
            <a:ext cx="37719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50" cap="all" baseline="0">
                <a:solidFill>
                  <a:prstClr val="black">
                    <a:alpha val="75000"/>
                  </a:prstClr>
                </a:solidFill>
                <a:latin typeface="Calibri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189A7BE4-AC87-1643-A287-B8425B91E4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924675" y="6456363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94547778-4309-4A4E-AFF8-827346471F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14" r:id="rId1"/>
    <p:sldLayoutId id="2147485315" r:id="rId2"/>
    <p:sldLayoutId id="2147485316" r:id="rId3"/>
    <p:sldLayoutId id="2147485317" r:id="rId4"/>
    <p:sldLayoutId id="2147485318" r:id="rId5"/>
    <p:sldLayoutId id="2147485319" r:id="rId6"/>
    <p:sldLayoutId id="2147485320" r:id="rId7"/>
    <p:sldLayoutId id="2147485321" r:id="rId8"/>
    <p:sldLayoutId id="2147485322" r:id="rId9"/>
    <p:sldLayoutId id="2147485323" r:id="rId10"/>
    <p:sldLayoutId id="2147485324" r:id="rId11"/>
    <p:sldLayoutId id="2147485325" r:id="rId12"/>
  </p:sldLayoutIdLst>
  <p:hf hdr="0" ftr="0" dt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 kern="1200" spc="-120">
          <a:solidFill>
            <a:schemeClr val="bg1"/>
          </a:solidFill>
          <a:latin typeface="+mj-lt"/>
          <a:ea typeface="ＭＳ Ｐゴシック" charset="-128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9pPr>
    </p:titleStyle>
    <p:bodyStyle>
      <a:lvl1pPr marL="182563" indent="-182563" algn="l" rtl="0" eaLnBrk="0" fontAlgn="base" hangingPunct="0">
        <a:lnSpc>
          <a:spcPct val="85000"/>
        </a:lnSpc>
        <a:spcBef>
          <a:spcPts val="1300"/>
        </a:spcBef>
        <a:spcAft>
          <a:spcPct val="0"/>
        </a:spcAft>
        <a:buFont typeface="Arial" panose="020B0604020202020204" pitchFamily="34" charset="0"/>
        <a:buChar char="•"/>
        <a:defRPr sz="2800" i="1" kern="1200">
          <a:solidFill>
            <a:schemeClr val="tx1"/>
          </a:solidFill>
          <a:latin typeface="+mn-lt"/>
          <a:ea typeface="ＭＳ Ｐゴシック" charset="-128"/>
          <a:cs typeface="+mn-cs"/>
        </a:defRPr>
      </a:lvl1pPr>
      <a:lvl2pPr marL="365125" indent="-182563" algn="l" rtl="0" eaLnBrk="0" fontAlgn="base" hangingPunct="0">
        <a:lnSpc>
          <a:spcPct val="85000"/>
        </a:lnSpc>
        <a:spcBef>
          <a:spcPts val="600"/>
        </a:spcBef>
        <a:spcAft>
          <a:spcPct val="0"/>
        </a:spcAft>
        <a:buFont typeface="Calibri" panose="020F0502020204030204" pitchFamily="34" charset="0"/>
        <a:buChar char="‐"/>
        <a:defRPr sz="24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547688" indent="-182563" algn="l" rtl="0" eaLnBrk="0" fontAlgn="base" hangingPunct="0">
        <a:lnSpc>
          <a:spcPct val="85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sz="2000" i="1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730250" indent="-182563" algn="l" rtl="0" eaLnBrk="0" fontAlgn="base" hangingPunct="0">
        <a:lnSpc>
          <a:spcPct val="85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914400" indent="-182563" algn="l" rtl="0" eaLnBrk="0" fontAlgn="base" hangingPunct="0">
        <a:lnSpc>
          <a:spcPct val="85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12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4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6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8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1026">
            <a:extLst>
              <a:ext uri="{FF2B5EF4-FFF2-40B4-BE49-F238E27FC236}">
                <a16:creationId xmlns:a16="http://schemas.microsoft.com/office/drawing/2014/main" id="{50B0808F-49E2-AB42-ACBA-4E35ED922A2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3251" name="Rectangle 1027">
            <a:extLst>
              <a:ext uri="{FF2B5EF4-FFF2-40B4-BE49-F238E27FC236}">
                <a16:creationId xmlns:a16="http://schemas.microsoft.com/office/drawing/2014/main" id="{562AC510-B8DF-A441-B35B-899DA7A9617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CC8208DC-5F6B-E449-AF5F-DA8F53B610F0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32CFAF1D-3E13-B549-BCE4-645402069D99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fld id="{CF8A26E8-21FA-874A-BBD9-7AB3F548D1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53254" name="Line 1032">
            <a:extLst>
              <a:ext uri="{FF2B5EF4-FFF2-40B4-BE49-F238E27FC236}">
                <a16:creationId xmlns:a16="http://schemas.microsoft.com/office/drawing/2014/main" id="{79714397-DDB8-1D40-B2A0-37E6CD834448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55" name="Line 1033">
            <a:extLst>
              <a:ext uri="{FF2B5EF4-FFF2-40B4-BE49-F238E27FC236}">
                <a16:creationId xmlns:a16="http://schemas.microsoft.com/office/drawing/2014/main" id="{17505EFF-7EB4-CD41-8710-71671FCD9C56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53256" name="Picture 7" descr="safari.png">
            <a:extLst>
              <a:ext uri="{FF2B5EF4-FFF2-40B4-BE49-F238E27FC236}">
                <a16:creationId xmlns:a16="http://schemas.microsoft.com/office/drawing/2014/main" id="{4B855D20-735A-E147-9633-5EF53191A250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26" r:id="rId1"/>
    <p:sldLayoutId id="2147485327" r:id="rId2"/>
    <p:sldLayoutId id="2147485328" r:id="rId3"/>
    <p:sldLayoutId id="2147485329" r:id="rId4"/>
    <p:sldLayoutId id="2147485330" r:id="rId5"/>
    <p:sldLayoutId id="2147485331" r:id="rId6"/>
    <p:sldLayoutId id="2147485332" r:id="rId7"/>
    <p:sldLayoutId id="2147485333" r:id="rId8"/>
    <p:sldLayoutId id="2147485334" r:id="rId9"/>
    <p:sldLayoutId id="2147485335" r:id="rId10"/>
    <p:sldLayoutId id="2147485336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-128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-128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1026">
            <a:extLst>
              <a:ext uri="{FF2B5EF4-FFF2-40B4-BE49-F238E27FC236}">
                <a16:creationId xmlns:a16="http://schemas.microsoft.com/office/drawing/2014/main" id="{AAAA2B8E-1380-824A-B8DB-CB75F194009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78851" name="Rectangle 1027">
            <a:extLst>
              <a:ext uri="{FF2B5EF4-FFF2-40B4-BE49-F238E27FC236}">
                <a16:creationId xmlns:a16="http://schemas.microsoft.com/office/drawing/2014/main" id="{E388CACB-9070-D241-AEB3-F5601B96844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F3334574-36A6-D841-9BF1-505C85F84C36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B81B7CC0-EA57-B64A-A380-FEE9D4D6634D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6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42786A5A-CF13-CB4F-9A96-305D1DC0C77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78854" name="Line 1032">
            <a:extLst>
              <a:ext uri="{FF2B5EF4-FFF2-40B4-BE49-F238E27FC236}">
                <a16:creationId xmlns:a16="http://schemas.microsoft.com/office/drawing/2014/main" id="{B3D8C9C5-A709-DE4A-A600-A884A00AD5EA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8855" name="Line 1033">
            <a:extLst>
              <a:ext uri="{FF2B5EF4-FFF2-40B4-BE49-F238E27FC236}">
                <a16:creationId xmlns:a16="http://schemas.microsoft.com/office/drawing/2014/main" id="{4CF90C62-F606-754B-AB94-6F167773B0B1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38" r:id="rId1"/>
    <p:sldLayoutId id="2147485339" r:id="rId2"/>
    <p:sldLayoutId id="2147485340" r:id="rId3"/>
    <p:sldLayoutId id="2147485341" r:id="rId4"/>
    <p:sldLayoutId id="2147485342" r:id="rId5"/>
    <p:sldLayoutId id="2147485343" r:id="rId6"/>
    <p:sldLayoutId id="2147485344" r:id="rId7"/>
    <p:sldLayoutId id="2147485345" r:id="rId8"/>
    <p:sldLayoutId id="2147485346" r:id="rId9"/>
    <p:sldLayoutId id="2147485347" r:id="rId10"/>
    <p:sldLayoutId id="2147485348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5666" name="Rectangle 1026">
            <a:extLst>
              <a:ext uri="{FF2B5EF4-FFF2-40B4-BE49-F238E27FC236}">
                <a16:creationId xmlns:a16="http://schemas.microsoft.com/office/drawing/2014/main" id="{767842EF-2E87-9649-8E4C-4EF07515E69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625667" name="Rectangle 1027">
            <a:extLst>
              <a:ext uri="{FF2B5EF4-FFF2-40B4-BE49-F238E27FC236}">
                <a16:creationId xmlns:a16="http://schemas.microsoft.com/office/drawing/2014/main" id="{7F46E882-405C-294F-A176-5EB4B6E5E8E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3955FDDD-00C5-1D4C-912E-1BDB0E3BD330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2C1267A1-BE40-C34F-A587-D92B7D4A5D5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</a:defRPr>
            </a:lvl1pPr>
          </a:lstStyle>
          <a:p>
            <a:pPr>
              <a:defRPr/>
            </a:pPr>
            <a:fld id="{B1C60925-3F6D-0244-A63C-8428EA4EFD0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625670" name="Line 1032">
            <a:extLst>
              <a:ext uri="{FF2B5EF4-FFF2-40B4-BE49-F238E27FC236}">
                <a16:creationId xmlns:a16="http://schemas.microsoft.com/office/drawing/2014/main" id="{BEFE2080-76AE-4B40-AEAD-392FD767B104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5671" name="Line 1033">
            <a:extLst>
              <a:ext uri="{FF2B5EF4-FFF2-40B4-BE49-F238E27FC236}">
                <a16:creationId xmlns:a16="http://schemas.microsoft.com/office/drawing/2014/main" id="{23A53299-EA82-2047-A09E-6BA500656893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28" r:id="rId1"/>
    <p:sldLayoutId id="2147485257" r:id="rId2"/>
    <p:sldLayoutId id="2147485258" r:id="rId3"/>
    <p:sldLayoutId id="2147485259" r:id="rId4"/>
    <p:sldLayoutId id="2147485260" r:id="rId5"/>
    <p:sldLayoutId id="2147485261" r:id="rId6"/>
    <p:sldLayoutId id="2147485262" r:id="rId7"/>
    <p:sldLayoutId id="2147485263" r:id="rId8"/>
    <p:sldLayoutId id="2147485264" r:id="rId9"/>
    <p:sldLayoutId id="2147485265" r:id="rId10"/>
    <p:sldLayoutId id="2147485266" r:id="rId11"/>
    <p:sldLayoutId id="2147485267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75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908720"/>
            <a:ext cx="8610600" cy="5339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248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132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95" r:id="rId1"/>
    <p:sldLayoutId id="2147485496" r:id="rId2"/>
    <p:sldLayoutId id="2147485497" r:id="rId3"/>
    <p:sldLayoutId id="2147485498" r:id="rId4"/>
    <p:sldLayoutId id="2147485499" r:id="rId5"/>
    <p:sldLayoutId id="2147485500" r:id="rId6"/>
    <p:sldLayoutId id="2147485501" r:id="rId7"/>
    <p:sldLayoutId id="2147485502" r:id="rId8"/>
    <p:sldLayoutId id="2147485503" r:id="rId9"/>
    <p:sldLayoutId id="2147485504" r:id="rId10"/>
    <p:sldLayoutId id="2147485505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0698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07" r:id="rId1"/>
    <p:sldLayoutId id="2147485508" r:id="rId2"/>
    <p:sldLayoutId id="2147485509" r:id="rId3"/>
    <p:sldLayoutId id="2147485510" r:id="rId4"/>
    <p:sldLayoutId id="2147485511" r:id="rId5"/>
    <p:sldLayoutId id="2147485512" r:id="rId6"/>
    <p:sldLayoutId id="2147485513" r:id="rId7"/>
    <p:sldLayoutId id="2147485514" r:id="rId8"/>
    <p:sldLayoutId id="2147485515" r:id="rId9"/>
    <p:sldLayoutId id="2147485516" r:id="rId10"/>
    <p:sldLayoutId id="2147485517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914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32" r:id="rId1"/>
    <p:sldLayoutId id="2147485533" r:id="rId2"/>
    <p:sldLayoutId id="2147485534" r:id="rId3"/>
    <p:sldLayoutId id="2147485535" r:id="rId4"/>
    <p:sldLayoutId id="2147485536" r:id="rId5"/>
    <p:sldLayoutId id="2147485537" r:id="rId6"/>
    <p:sldLayoutId id="2147485538" r:id="rId7"/>
    <p:sldLayoutId id="2147485539" r:id="rId8"/>
    <p:sldLayoutId id="2147485540" r:id="rId9"/>
    <p:sldLayoutId id="2147485541" r:id="rId10"/>
    <p:sldLayoutId id="2147485542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https://doi.org/10.1109/ISSCC42614.2022.9731694" TargetMode="External"/><Relationship Id="rId1" Type="http://schemas.openxmlformats.org/officeDocument/2006/relationships/slideLayout" Target="../slideLayouts/slideLayout5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hyperlink" Target="https://developer.nvidia.com/blog/nvidia-ampere-architecture-in-depth/" TargetMode="External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hyperlink" Target="https://developer.nvidia.com/blog/nvidia-ampere-architecture-in-depth/" TargetMode="External"/><Relationship Id="rId1" Type="http://schemas.openxmlformats.org/officeDocument/2006/relationships/slideLayout" Target="../slideLayouts/slideLayout59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people.inf.ethz.ch/omutlu/projects.htm" TargetMode="External"/><Relationship Id="rId2" Type="http://schemas.openxmlformats.org/officeDocument/2006/relationships/hyperlink" Target="https://people.inf.ethz.ch/omutlu/pub/ModernPrimerOnPIM_springer-emerging-computing-bookchapter21.pdf" TargetMode="External"/><Relationship Id="rId1" Type="http://schemas.openxmlformats.org/officeDocument/2006/relationships/slideLayout" Target="../slideLayouts/slideLayout59.xml"/><Relationship Id="rId5" Type="http://schemas.openxmlformats.org/officeDocument/2006/relationships/image" Target="../media/image29.png"/><Relationship Id="rId4" Type="http://schemas.openxmlformats.org/officeDocument/2006/relationships/hyperlink" Target="https://www.youtube.com/watch?v=H3sEaINPBOE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people.inf.ethz.ch/omutlu/projects.htm" TargetMode="External"/><Relationship Id="rId2" Type="http://schemas.openxmlformats.org/officeDocument/2006/relationships/hyperlink" Target="https://people.inf.ethz.ch/omutlu/pub/ModernPrimerOnPIM_springer-emerging-computing-bookchapter21.pdf" TargetMode="External"/><Relationship Id="rId1" Type="http://schemas.openxmlformats.org/officeDocument/2006/relationships/slideLayout" Target="../slideLayouts/slideLayout59.xml"/><Relationship Id="rId5" Type="http://schemas.openxmlformats.org/officeDocument/2006/relationships/image" Target="../media/image30.png"/><Relationship Id="rId4" Type="http://schemas.openxmlformats.org/officeDocument/2006/relationships/hyperlink" Target="https://arxiv.org/pdf/1903.03988.pdf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developer.nvidia.com/blog/nvidia-ampere-architecture-in-depth/" TargetMode="External"/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5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developer.nvidia.com/blog/nvidia-ampere-architecture-in-depth/" TargetMode="External"/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33.e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9.xml"/><Relationship Id="rId4" Type="http://schemas.openxmlformats.org/officeDocument/2006/relationships/hyperlink" Target="https://developer.nvidia.com/blog/nvidia-ampere-architecture-in-depth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nandtech.com/show/14750/hot-chips-31-analysis-inmemory-processing-by-upmem" TargetMode="External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59.xml"/><Relationship Id="rId5" Type="http://schemas.openxmlformats.org/officeDocument/2006/relationships/image" Target="../media/image5.tiff"/><Relationship Id="rId4" Type="http://schemas.openxmlformats.org/officeDocument/2006/relationships/hyperlink" Target="https://www.upmem.com/video-upmem-presenting-its-true-processing-in-memory-solution-hot-chips-2019/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9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9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9.xml"/><Relationship Id="rId4" Type="http://schemas.openxmlformats.org/officeDocument/2006/relationships/hyperlink" Target="https://developer.nvidia.com/blog/nvidia-ampere-architecture-in-depth/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9.xml"/><Relationship Id="rId5" Type="http://schemas.openxmlformats.org/officeDocument/2006/relationships/hyperlink" Target="https://developer.nvidia.com/blog/nvidia-ampere-architecture-in-depth/" TargetMode="External"/><Relationship Id="rId4" Type="http://schemas.openxmlformats.org/officeDocument/2006/relationships/image" Target="../media/image41.em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developer.nvidia.com/blog/nvidia-ampere-architecture-in-depth/" TargetMode="External"/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5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developer.nvidia.com/blog/nvidia-ampere-architecture-in-depth/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9.xml"/><Relationship Id="rId6" Type="http://schemas.openxmlformats.org/officeDocument/2006/relationships/image" Target="../media/image44.emf"/><Relationship Id="rId5" Type="http://schemas.openxmlformats.org/officeDocument/2006/relationships/image" Target="../media/image43.emf"/><Relationship Id="rId4" Type="http://schemas.openxmlformats.org/officeDocument/2006/relationships/image" Target="../media/image42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7.xml"/><Relationship Id="rId6" Type="http://schemas.openxmlformats.org/officeDocument/2006/relationships/image" Target="../media/image9.emf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developer.nvidia.com/blog/nvidia-ampere-architecture-in-depth/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9.xml"/><Relationship Id="rId5" Type="http://schemas.openxmlformats.org/officeDocument/2006/relationships/image" Target="../media/image45.emf"/><Relationship Id="rId4" Type="http://schemas.openxmlformats.org/officeDocument/2006/relationships/hyperlink" Target="https://product.skhynix.com/products/dram/hbm/hbm2e.go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developer.nvidia.com/blog/nvidia-ampere-architecture-in-depth/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46.emf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9.xml"/><Relationship Id="rId6" Type="http://schemas.openxmlformats.org/officeDocument/2006/relationships/hyperlink" Target="https://developer.nvidia.com/blog/nvidia-ampere-architecture-in-depth/" TargetMode="External"/><Relationship Id="rId5" Type="http://schemas.openxmlformats.org/officeDocument/2006/relationships/image" Target="../media/image49.emf"/><Relationship Id="rId4" Type="http://schemas.openxmlformats.org/officeDocument/2006/relationships/image" Target="../media/image48.e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s://developer.nvidia.com/blog/nvidia-ampere-architecture-in-depth/" TargetMode="External"/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49.e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emf"/><Relationship Id="rId2" Type="http://schemas.openxmlformats.org/officeDocument/2006/relationships/image" Target="../media/image50.emf"/><Relationship Id="rId1" Type="http://schemas.openxmlformats.org/officeDocument/2006/relationships/slideLayout" Target="../slideLayouts/slideLayout59.xml"/><Relationship Id="rId4" Type="http://schemas.openxmlformats.org/officeDocument/2006/relationships/hyperlink" Target="https://developer.nvidia.com/blog/nvidia-ampere-architecture-in-depth/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s://developer.nvidia.com/blog/nvidia-ampere-architecture-in-depth/" TargetMode="External"/><Relationship Id="rId2" Type="http://schemas.openxmlformats.org/officeDocument/2006/relationships/image" Target="../media/image52.emf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51.e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emf"/><Relationship Id="rId2" Type="http://schemas.openxmlformats.org/officeDocument/2006/relationships/image" Target="../media/image53.emf"/><Relationship Id="rId1" Type="http://schemas.openxmlformats.org/officeDocument/2006/relationships/slideLayout" Target="../slideLayouts/slideLayout59.xml"/><Relationship Id="rId4" Type="http://schemas.openxmlformats.org/officeDocument/2006/relationships/hyperlink" Target="https://developer.nvidia.com/blog/nvidia-ampere-architecture-in-depth/" TargetMode="Externa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s://developer.nvidia.com/blog/nvidia-ampere-architecture-in-depth/" TargetMode="External"/><Relationship Id="rId2" Type="http://schemas.openxmlformats.org/officeDocument/2006/relationships/image" Target="../media/image53.emf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54.e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emf"/><Relationship Id="rId2" Type="http://schemas.openxmlformats.org/officeDocument/2006/relationships/hyperlink" Target="https://developer.nvidia.com/blog/nvidia-ampere-architecture-in-depth/" TargetMode="External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55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developer.nvidia.com/blog/nvidia-ampere-architecture-in-depth/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9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emf"/><Relationship Id="rId2" Type="http://schemas.openxmlformats.org/officeDocument/2006/relationships/hyperlink" Target="https://developer.nvidia.com/blog/nvidia-ampere-architecture-in-depth/" TargetMode="External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56.e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emf"/><Relationship Id="rId2" Type="http://schemas.openxmlformats.org/officeDocument/2006/relationships/hyperlink" Target="https://developer.nvidia.com/blog/nvidia-ampere-architecture-in-depth/" TargetMode="External"/><Relationship Id="rId1" Type="http://schemas.openxmlformats.org/officeDocument/2006/relationships/slideLayout" Target="../slideLayouts/slideLayout59.xml"/><Relationship Id="rId5" Type="http://schemas.openxmlformats.org/officeDocument/2006/relationships/image" Target="../media/image57.emf"/><Relationship Id="rId4" Type="http://schemas.openxmlformats.org/officeDocument/2006/relationships/image" Target="../media/image55.e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s://developer.nvidia.com/blog/nvidia-ampere-architecture-in-depth/" TargetMode="External"/><Relationship Id="rId2" Type="http://schemas.openxmlformats.org/officeDocument/2006/relationships/image" Target="../media/image58.emf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50.e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s://developer.nvidia.com/blog/nvidia-ampere-architecture-in-depth/" TargetMode="External"/><Relationship Id="rId2" Type="http://schemas.openxmlformats.org/officeDocument/2006/relationships/image" Target="../media/image58.emf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59.em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emf"/><Relationship Id="rId2" Type="http://schemas.openxmlformats.org/officeDocument/2006/relationships/hyperlink" Target="https://developer.nvidia.com/blog/nvidia-ampere-architecture-in-depth/" TargetMode="External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60.em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hyperlink" Target="https://youtu.be/1SSqV7Y75oU?t=2316" TargetMode="External"/><Relationship Id="rId1" Type="http://schemas.openxmlformats.org/officeDocument/2006/relationships/slideLayout" Target="../slideLayouts/slideLayout140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emf"/><Relationship Id="rId2" Type="http://schemas.openxmlformats.org/officeDocument/2006/relationships/hyperlink" Target="https://developer.nvidia.com/blog/nvidia-ampere-architecture-in-depth/" TargetMode="External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62.em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hyperlink" Target="https://developer.nvidia.com/blog/nvidia-ampere-architecture-in-depth/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9.xml"/><Relationship Id="rId5" Type="http://schemas.openxmlformats.org/officeDocument/2006/relationships/image" Target="../media/image64.emf"/><Relationship Id="rId4" Type="http://schemas.openxmlformats.org/officeDocument/2006/relationships/image" Target="../media/image63.em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hyperlink" Target="https://developer.nvidia.com/blog/nvidia-ampere-architecture-in-depth/" TargetMode="External"/><Relationship Id="rId1" Type="http://schemas.openxmlformats.org/officeDocument/2006/relationships/slideLayout" Target="../slideLayouts/slideLayout59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hyperlink" Target="https://people.inf.ethz.ch/omutlu/projects.htm" TargetMode="External"/><Relationship Id="rId2" Type="http://schemas.openxmlformats.org/officeDocument/2006/relationships/hyperlink" Target="https://people.inf.ethz.ch/omutlu/pub/ModernPrimerOnPIM_springer-emerging-computing-bookchapter21.pdf" TargetMode="External"/><Relationship Id="rId1" Type="http://schemas.openxmlformats.org/officeDocument/2006/relationships/slideLayout" Target="../slideLayouts/slideLayout59.xml"/><Relationship Id="rId5" Type="http://schemas.openxmlformats.org/officeDocument/2006/relationships/image" Target="../media/image29.png"/><Relationship Id="rId4" Type="http://schemas.openxmlformats.org/officeDocument/2006/relationships/hyperlink" Target="https://www.youtube.com/watch?v=H3sEaINPBOE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developer.nvidia.com/blog/nvidia-ampere-architecture-in-depth/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9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hyperlink" Target="https://developer.nvidia.com/blog/nvidia-ampere-architecture-in-depth/" TargetMode="External"/><Relationship Id="rId1" Type="http://schemas.openxmlformats.org/officeDocument/2006/relationships/slideLayout" Target="../slideLayouts/slideLayout59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hyperlink" Target="https://parallel.princeton.edu/papers/micro19-gao.pdf" TargetMode="External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59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hyperlink" Target="https://people.inf.ethz.ch/omutlu/pub/softMC_hpca17.pdf" TargetMode="External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67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hyperlink" Target="https://parallel.princeton.edu/papers/micro19-gao.pdf" TargetMode="External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59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59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9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59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59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5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developer.nvidia.com/blog/nvidia-ampere-architecture-in-depth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12.emf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9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hyperlink" Target="https://parallel.princeton.edu/papers/micro19-gao.pdf" TargetMode="External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59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hyperlink" Target="https://arxiv.org/abs/2104.07582" TargetMode="External"/><Relationship Id="rId2" Type="http://schemas.openxmlformats.org/officeDocument/2006/relationships/hyperlink" Target="http://www.microarch.org/micro54/" TargetMode="External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75.pn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hyperlink" Target="https://developer.nvidia.com/blog/nvidia-ampere-architecture-in-depth/" TargetMode="External"/><Relationship Id="rId1" Type="http://schemas.openxmlformats.org/officeDocument/2006/relationships/slideLayout" Target="../slideLayouts/slideLayout59.xml"/><Relationship Id="rId5" Type="http://schemas.openxmlformats.org/officeDocument/2006/relationships/image" Target="../media/image15.emf"/><Relationship Id="rId4" Type="http://schemas.openxmlformats.org/officeDocument/2006/relationships/image" Target="../media/image14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9.xml"/><Relationship Id="rId5" Type="http://schemas.openxmlformats.org/officeDocument/2006/relationships/image" Target="../media/image19.tiff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2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22" name="Rectangle 5">
            <a:extLst>
              <a:ext uri="{FF2B5EF4-FFF2-40B4-BE49-F238E27FC236}">
                <a16:creationId xmlns:a16="http://schemas.microsoft.com/office/drawing/2014/main" id="{38DFFC52-436B-2049-BC66-9FF2A94A493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4038600"/>
            <a:ext cx="7848600" cy="2286000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Dr. Juan Gómez Luna</a:t>
            </a:r>
          </a:p>
          <a:p>
            <a:pPr marL="0" indent="0" algn="ctr" eaLnBrk="1" hangingPunct="1">
              <a:buNone/>
            </a:pP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Prof.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Onur</a:t>
            </a: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Mutlu</a:t>
            </a:r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marL="0" indent="0" algn="ctr" eaLnBrk="1" hangingPunct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ETH Zürich</a:t>
            </a:r>
          </a:p>
          <a:p>
            <a:pPr marL="0" indent="0" algn="ctr" eaLnBrk="1" hangingPunct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Fall 2022</a:t>
            </a:r>
          </a:p>
          <a:p>
            <a:pPr marL="0" indent="0" algn="ctr" eaLnBrk="1" hangingPunct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29 November 2022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B45B1E4-4A3E-4B44-B90F-77CA8B5BE6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000" y="1066800"/>
            <a:ext cx="8458200" cy="2286000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P&amp;S Processing-in-Memory</a:t>
            </a:r>
            <a:br>
              <a:rPr lang="en-US" sz="1600" b="1" dirty="0">
                <a:solidFill>
                  <a:srgbClr val="C00000"/>
                </a:solidFill>
              </a:rPr>
            </a:br>
            <a:br>
              <a:rPr lang="en-US" sz="1600" b="1" dirty="0">
                <a:solidFill>
                  <a:srgbClr val="C00000"/>
                </a:solidFill>
              </a:rPr>
            </a:br>
            <a:r>
              <a:rPr lang="en-US" sz="3300" dirty="0"/>
              <a:t>Real-World Processing-in-Memory Architectures: </a:t>
            </a:r>
            <a:br>
              <a:rPr lang="en-US" sz="3300" dirty="0"/>
            </a:br>
            <a:r>
              <a:rPr lang="en-US" sz="4000" dirty="0"/>
              <a:t>Alibaba Hybrid Bonding PNM Engine</a:t>
            </a:r>
            <a:endParaRPr lang="en-US" sz="4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1" name="Title 4">
            <a:extLst>
              <a:ext uri="{FF2B5EF4-FFF2-40B4-BE49-F238E27FC236}">
                <a16:creationId xmlns:a16="http://schemas.microsoft.com/office/drawing/2014/main" id="{3EED7687-CDCE-2140-B64B-C2DDCBE5E7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7200" y="1143000"/>
            <a:ext cx="8229600" cy="2209800"/>
          </a:xfrm>
        </p:spPr>
        <p:txBody>
          <a:bodyPr anchor="ctr"/>
          <a:lstStyle/>
          <a:p>
            <a:pPr algn="ctr"/>
            <a:r>
              <a:rPr lang="en-US" altLang="en-US" dirty="0">
                <a:ea typeface="ＭＳ Ｐゴシック" panose="020B0600070205080204" pitchFamily="34" charset="-128"/>
              </a:rPr>
              <a:t>Alibaba 3D Logic-to-DRAM Hybrid Bonding with </a:t>
            </a:r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dirty="0">
                <a:ea typeface="ＭＳ Ｐゴシック" panose="020B0600070205080204" pitchFamily="34" charset="-128"/>
              </a:rPr>
              <a:t>Processing-near-Memory Engine</a:t>
            </a:r>
          </a:p>
        </p:txBody>
      </p:sp>
      <p:sp>
        <p:nvSpPr>
          <p:cNvPr id="112642" name="Subtitle 5">
            <a:extLst>
              <a:ext uri="{FF2B5EF4-FFF2-40B4-BE49-F238E27FC236}">
                <a16:creationId xmlns:a16="http://schemas.microsoft.com/office/drawing/2014/main" id="{1296148F-B065-5A41-A4F5-F26A00ED7EA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12643" name="Slide Number Placeholder 3">
            <a:extLst>
              <a:ext uri="{FF2B5EF4-FFF2-40B4-BE49-F238E27FC236}">
                <a16:creationId xmlns:a16="http://schemas.microsoft.com/office/drawing/2014/main" id="{33082F32-260D-924C-860F-34D4C6C2DE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D9883D2-CAC3-C045-879F-948BD6C49DD9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2831604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8C7E220-48EB-244E-A6C0-C07EE1D8279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3287F42-34EE-8942-A545-2BE0B4A6C8A7}"/>
              </a:ext>
            </a:extLst>
          </p:cNvPr>
          <p:cNvSpPr txBox="1"/>
          <p:nvPr/>
        </p:nvSpPr>
        <p:spPr>
          <a:xfrm>
            <a:off x="2155730" y="6477000"/>
            <a:ext cx="48325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en-US" sz="1600" dirty="0">
                <a:solidFill>
                  <a:srgbClr val="0432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https://doi.org/10.1109/ISSCC42614.2022.9731694</a:t>
            </a:r>
            <a:endParaRPr lang="en-US" sz="1600" dirty="0">
              <a:solidFill>
                <a:srgbClr val="0432FF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5A566C3-EDBE-1B48-90AE-C145341608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5050" y="1803400"/>
            <a:ext cx="7073900" cy="3251200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1C04467E-0D80-EC41-A26B-4554C3A968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400" dirty="0"/>
              <a:t>Hybrid Bonding with </a:t>
            </a:r>
            <a:r>
              <a:rPr lang="en-US" sz="3400" dirty="0" err="1"/>
              <a:t>PnM</a:t>
            </a:r>
            <a:r>
              <a:rPr lang="en-US" sz="3400" dirty="0"/>
              <a:t> Engine (ISSCC 2022)</a:t>
            </a:r>
          </a:p>
        </p:txBody>
      </p:sp>
    </p:spTree>
    <p:extLst>
      <p:ext uri="{BB962C8B-B14F-4D97-AF65-F5344CB8AC3E}">
        <p14:creationId xmlns:p14="http://schemas.microsoft.com/office/powerpoint/2010/main" val="2802011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629AC1-76BA-0047-A84D-823522F2F5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193723"/>
          </a:xfrm>
        </p:spPr>
        <p:txBody>
          <a:bodyPr/>
          <a:lstStyle/>
          <a:p>
            <a:r>
              <a:rPr lang="en-US" dirty="0"/>
              <a:t>Memory bandwidth is not enough for many ML workloads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891D3F-D152-9344-9026-3DCF898A87C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96CF17A-3047-224B-BC46-DD606BE3B22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sp>
        <p:nvSpPr>
          <p:cNvPr id="7" name="TextBox 6">
            <a:hlinkClick r:id="rId2"/>
            <a:extLst>
              <a:ext uri="{FF2B5EF4-FFF2-40B4-BE49-F238E27FC236}">
                <a16:creationId xmlns:a16="http://schemas.microsoft.com/office/drawing/2014/main" id="{6D4E88C4-7835-3048-82B9-3EBD91CC3862}"/>
              </a:ext>
            </a:extLst>
          </p:cNvPr>
          <p:cNvSpPr txBox="1"/>
          <p:nvPr/>
        </p:nvSpPr>
        <p:spPr>
          <a:xfrm>
            <a:off x="285523" y="6550968"/>
            <a:ext cx="809647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en-US" sz="900" dirty="0" err="1"/>
              <a:t>Niu</a:t>
            </a:r>
            <a:r>
              <a:rPr lang="en-US" altLang="en-US" sz="900" dirty="0"/>
              <a:t> et al., 184QPS/W 64Mb/mm2 3D Logic-to-DRAM Hybrid Bonding with Process-Near-Memory Engine for Recommendation System, ISSCC 2022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C28415F-CA43-724A-922E-F26B2234F7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660" y="1452901"/>
            <a:ext cx="4716340" cy="205229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4E1086B-A838-5C4F-ABFA-7965376CE8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43200" y="3810000"/>
            <a:ext cx="6142286" cy="2574129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2B591ACA-B1AC-6B4D-A3F8-3612493807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Processing-in-Memory for Machine Learning</a:t>
            </a:r>
          </a:p>
        </p:txBody>
      </p:sp>
    </p:spTree>
    <p:extLst>
      <p:ext uri="{BB962C8B-B14F-4D97-AF65-F5344CB8AC3E}">
        <p14:creationId xmlns:p14="http://schemas.microsoft.com/office/powerpoint/2010/main" val="414126728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891D3F-D152-9344-9026-3DCF898A87C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96CF17A-3047-224B-BC46-DD606BE3B22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sp>
        <p:nvSpPr>
          <p:cNvPr id="7" name="TextBox 6">
            <a:hlinkClick r:id="rId2"/>
            <a:extLst>
              <a:ext uri="{FF2B5EF4-FFF2-40B4-BE49-F238E27FC236}">
                <a16:creationId xmlns:a16="http://schemas.microsoft.com/office/drawing/2014/main" id="{6D4E88C4-7835-3048-82B9-3EBD91CC3862}"/>
              </a:ext>
            </a:extLst>
          </p:cNvPr>
          <p:cNvSpPr txBox="1"/>
          <p:nvPr/>
        </p:nvSpPr>
        <p:spPr>
          <a:xfrm>
            <a:off x="285523" y="6550968"/>
            <a:ext cx="809647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en-US" sz="900" dirty="0" err="1"/>
              <a:t>Niu</a:t>
            </a:r>
            <a:r>
              <a:rPr lang="en-US" altLang="en-US" sz="900" dirty="0"/>
              <a:t> et al., 184QPS/W 64Mb/mm2 3D Logic-to-DRAM Hybrid Bonding with Process-Near-Memory Engine for Recommendation System, ISSCC 2022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9F553C2-AE64-BB42-8CEC-2AADBA1C15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850" y="1241136"/>
            <a:ext cx="7143750" cy="447386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5241833-46AF-7947-AFDF-443ABF384C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330" y="2895600"/>
            <a:ext cx="1146496" cy="3124200"/>
          </a:xfrm>
          <a:prstGeom prst="rect">
            <a:avLst/>
          </a:prstGeom>
          <a:ln>
            <a:solidFill>
              <a:schemeClr val="accent4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FB6DFF3-22D2-D646-B23A-7E8C75280EB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8600" y="6096000"/>
            <a:ext cx="2971800" cy="307759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00C01650-AF52-CF4C-B1B6-02121D06AEBB}"/>
              </a:ext>
            </a:extLst>
          </p:cNvPr>
          <p:cNvSpPr txBox="1"/>
          <p:nvPr/>
        </p:nvSpPr>
        <p:spPr>
          <a:xfrm rot="19963725">
            <a:off x="3168471" y="1368543"/>
            <a:ext cx="679754" cy="307777"/>
          </a:xfrm>
          <a:prstGeom prst="rect">
            <a:avLst/>
          </a:prstGeom>
          <a:solidFill>
            <a:srgbClr val="002060">
              <a:alpha val="50196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</a:rPr>
              <a:t>CPU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8051097-33E9-244B-8783-FEF862F1106B}"/>
              </a:ext>
            </a:extLst>
          </p:cNvPr>
          <p:cNvSpPr txBox="1"/>
          <p:nvPr/>
        </p:nvSpPr>
        <p:spPr>
          <a:xfrm rot="19963725">
            <a:off x="3709901" y="1461826"/>
            <a:ext cx="676800" cy="307777"/>
          </a:xfrm>
          <a:prstGeom prst="rect">
            <a:avLst/>
          </a:prstGeom>
          <a:solidFill>
            <a:srgbClr val="35742A">
              <a:alpha val="50196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</a:rPr>
              <a:t>GPU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953F654-7B6B-DB4D-BADB-FE8B34A30C2B}"/>
              </a:ext>
            </a:extLst>
          </p:cNvPr>
          <p:cNvSpPr txBox="1"/>
          <p:nvPr/>
        </p:nvSpPr>
        <p:spPr>
          <a:xfrm rot="19963725">
            <a:off x="4292573" y="1540481"/>
            <a:ext cx="720000" cy="307777"/>
          </a:xfrm>
          <a:prstGeom prst="rect">
            <a:avLst/>
          </a:prstGeom>
          <a:solidFill>
            <a:srgbClr val="C00000">
              <a:alpha val="50196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</a:rPr>
              <a:t>FPGA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6B9DE0C-7509-7448-B962-EED1DD6AF974}"/>
              </a:ext>
            </a:extLst>
          </p:cNvPr>
          <p:cNvSpPr txBox="1"/>
          <p:nvPr/>
        </p:nvSpPr>
        <p:spPr>
          <a:xfrm rot="19963725">
            <a:off x="3995299" y="4583472"/>
            <a:ext cx="676800" cy="307777"/>
          </a:xfrm>
          <a:prstGeom prst="rect">
            <a:avLst/>
          </a:prstGeom>
          <a:solidFill>
            <a:srgbClr val="35742A">
              <a:alpha val="50196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</a:rPr>
              <a:t>GPU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EA2066D-C56C-244A-AD5B-C01BF8E65446}"/>
              </a:ext>
            </a:extLst>
          </p:cNvPr>
          <p:cNvSpPr txBox="1"/>
          <p:nvPr/>
        </p:nvSpPr>
        <p:spPr>
          <a:xfrm rot="19963725">
            <a:off x="4431102" y="4719849"/>
            <a:ext cx="720000" cy="307777"/>
          </a:xfrm>
          <a:prstGeom prst="rect">
            <a:avLst/>
          </a:prstGeom>
          <a:solidFill>
            <a:srgbClr val="C00000">
              <a:alpha val="50196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</a:rPr>
              <a:t>FPGA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792EF71-1128-CD46-9606-30E80DAEA2D0}"/>
              </a:ext>
            </a:extLst>
          </p:cNvPr>
          <p:cNvSpPr txBox="1"/>
          <p:nvPr/>
        </p:nvSpPr>
        <p:spPr>
          <a:xfrm rot="19987241">
            <a:off x="3946786" y="3494509"/>
            <a:ext cx="945626" cy="307777"/>
          </a:xfrm>
          <a:prstGeom prst="rect">
            <a:avLst/>
          </a:prstGeom>
          <a:solidFill>
            <a:srgbClr val="0432FF">
              <a:alpha val="50196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</a:rPr>
              <a:t>UPMEM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9A10A37-7356-AB41-85DB-7F3B932B0018}"/>
              </a:ext>
            </a:extLst>
          </p:cNvPr>
          <p:cNvSpPr txBox="1"/>
          <p:nvPr/>
        </p:nvSpPr>
        <p:spPr>
          <a:xfrm rot="19987241">
            <a:off x="4808504" y="3878587"/>
            <a:ext cx="1143000" cy="307777"/>
          </a:xfrm>
          <a:prstGeom prst="rect">
            <a:avLst/>
          </a:prstGeom>
          <a:solidFill>
            <a:srgbClr val="0432FF">
              <a:alpha val="50196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</a:rPr>
              <a:t>FIMDRAM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529B74A-1AF0-334A-A3FB-38B28868D6A1}"/>
              </a:ext>
            </a:extLst>
          </p:cNvPr>
          <p:cNvSpPr txBox="1"/>
          <p:nvPr/>
        </p:nvSpPr>
        <p:spPr>
          <a:xfrm rot="19987241">
            <a:off x="4608645" y="3625141"/>
            <a:ext cx="609600" cy="307777"/>
          </a:xfrm>
          <a:prstGeom prst="rect">
            <a:avLst/>
          </a:prstGeom>
          <a:solidFill>
            <a:srgbClr val="0432FF">
              <a:alpha val="50196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>
                <a:solidFill>
                  <a:schemeClr val="bg1"/>
                </a:solidFill>
              </a:rPr>
              <a:t>AiM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C0E5FB4-95AF-E14E-A383-59B52C8FBDB9}"/>
              </a:ext>
            </a:extLst>
          </p:cNvPr>
          <p:cNvSpPr txBox="1"/>
          <p:nvPr/>
        </p:nvSpPr>
        <p:spPr>
          <a:xfrm rot="19987241">
            <a:off x="7857842" y="1582327"/>
            <a:ext cx="1028700" cy="307777"/>
          </a:xfrm>
          <a:prstGeom prst="rect">
            <a:avLst/>
          </a:prstGeom>
          <a:solidFill>
            <a:srgbClr val="0432FF">
              <a:alpha val="50196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</a:rPr>
              <a:t>HB-PNM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50C191D-C86D-734B-99F5-B4A9E1DE0BEF}"/>
              </a:ext>
            </a:extLst>
          </p:cNvPr>
          <p:cNvSpPr txBox="1"/>
          <p:nvPr/>
        </p:nvSpPr>
        <p:spPr>
          <a:xfrm>
            <a:off x="1598844" y="4303811"/>
            <a:ext cx="998896" cy="307777"/>
          </a:xfrm>
          <a:prstGeom prst="rect">
            <a:avLst/>
          </a:prstGeom>
          <a:solidFill>
            <a:srgbClr val="0432FF">
              <a:alpha val="50196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>
                <a:solidFill>
                  <a:schemeClr val="bg1"/>
                </a:solidFill>
              </a:rPr>
              <a:t>AxDIMM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06EEEC7-E742-C345-B524-41D8285E51C1}"/>
              </a:ext>
            </a:extLst>
          </p:cNvPr>
          <p:cNvSpPr txBox="1"/>
          <p:nvPr/>
        </p:nvSpPr>
        <p:spPr>
          <a:xfrm rot="19987241">
            <a:off x="4029731" y="2402408"/>
            <a:ext cx="1118607" cy="738664"/>
          </a:xfrm>
          <a:prstGeom prst="rect">
            <a:avLst/>
          </a:prstGeom>
          <a:solidFill>
            <a:schemeClr val="accent5">
              <a:lumMod val="50000"/>
              <a:alpha val="50196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</a:rPr>
              <a:t>PUM (e.g., SIMDRAM, NVM…)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071AAADD-5977-E14A-848F-3F65F12B89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Processing-in-Memory Classification</a:t>
            </a:r>
          </a:p>
        </p:txBody>
      </p:sp>
    </p:spTree>
    <p:extLst>
      <p:ext uri="{BB962C8B-B14F-4D97-AF65-F5344CB8AC3E}">
        <p14:creationId xmlns:p14="http://schemas.microsoft.com/office/powerpoint/2010/main" val="174993971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741AE0-544C-AA4C-B8F5-232DBF7EB8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Two PIM Approaches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AF999D-0C9A-9C49-95EE-90346FD7FE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64088" y="2443336"/>
            <a:ext cx="3475112" cy="1993776"/>
          </a:xfrm>
        </p:spPr>
        <p:txBody>
          <a:bodyPr/>
          <a:lstStyle/>
          <a:p>
            <a:pPr marL="0" indent="0">
              <a:buNone/>
            </a:pPr>
            <a:r>
              <a:rPr lang="en-US" sz="1200" dirty="0"/>
              <a:t>Onur Mutlu, </a:t>
            </a:r>
            <a:r>
              <a:rPr lang="en-US" sz="1200" dirty="0" err="1"/>
              <a:t>Saugata</a:t>
            </a:r>
            <a:r>
              <a:rPr lang="en-US" sz="1200" dirty="0"/>
              <a:t> Ghose, Juan Gomez-Luna, and </a:t>
            </a:r>
            <a:r>
              <a:rPr lang="en-US" sz="1200" dirty="0" err="1"/>
              <a:t>Rachata</a:t>
            </a:r>
            <a:r>
              <a:rPr lang="en-US" sz="1200" dirty="0"/>
              <a:t> </a:t>
            </a:r>
            <a:r>
              <a:rPr lang="en-US" sz="1200" dirty="0" err="1"/>
              <a:t>Ausavarungnirun</a:t>
            </a:r>
            <a:r>
              <a:rPr lang="en-US" sz="1200" dirty="0"/>
              <a:t>,</a:t>
            </a:r>
            <a:br>
              <a:rPr lang="en-US" sz="1200" dirty="0"/>
            </a:br>
            <a:r>
              <a:rPr lang="en-US" sz="1200" b="1" dirty="0">
                <a:solidFill>
                  <a:srgbClr val="0432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"A Modern Primer on Processing in Memory"</a:t>
            </a:r>
            <a:br>
              <a:rPr lang="en-US" sz="1200" dirty="0"/>
            </a:br>
            <a:r>
              <a:rPr lang="en-US" sz="1200" i="1" dirty="0"/>
              <a:t>Invited Book Chapter in </a:t>
            </a:r>
            <a:r>
              <a:rPr lang="en-US" sz="1200" b="1" i="1" dirty="0">
                <a:hlinkClick r:id="rId3"/>
              </a:rPr>
              <a:t>Emerging Computing: From Devices to Systems - Looking Beyond Moore and Von Neumann</a:t>
            </a:r>
            <a:r>
              <a:rPr lang="en-US" sz="1200" dirty="0"/>
              <a:t>, Springer, to be published in 2021.</a:t>
            </a:r>
            <a:br>
              <a:rPr lang="en-US" sz="1200" dirty="0"/>
            </a:br>
            <a:r>
              <a:rPr lang="en-US" sz="1200" dirty="0"/>
              <a:t>[</a:t>
            </a:r>
            <a:r>
              <a:rPr lang="en-US" sz="1200" dirty="0">
                <a:solidFill>
                  <a:srgbClr val="0432FF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Tutorial Video on "Memory-Centric Computing Systems"</a:t>
            </a:r>
            <a:r>
              <a:rPr lang="en-US" sz="1200" dirty="0">
                <a:solidFill>
                  <a:srgbClr val="0432FF"/>
                </a:solidFill>
              </a:rPr>
              <a:t> </a:t>
            </a:r>
            <a:r>
              <a:rPr lang="en-US" sz="1200" dirty="0"/>
              <a:t>(1 hour 51 minutes)]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ED8FFF-445C-E441-A3A7-FFE2CB54C3B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210C78A-C3C7-F84B-93B1-8931C94B912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5616" y="1052736"/>
            <a:ext cx="3760116" cy="511256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4C491F0-7113-1E49-91B6-188FB8991FFE}"/>
              </a:ext>
            </a:extLst>
          </p:cNvPr>
          <p:cNvSpPr txBox="1"/>
          <p:nvPr/>
        </p:nvSpPr>
        <p:spPr>
          <a:xfrm>
            <a:off x="1338545" y="6472238"/>
            <a:ext cx="70743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https://people.inf.ethz.ch/omutlu/pub/ModernPrimerOnPIM_springer-emerging-computing-bookchapter21.pdf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247067962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052736"/>
            <a:ext cx="8915400" cy="4876800"/>
          </a:xfrm>
        </p:spPr>
        <p:txBody>
          <a:bodyPr/>
          <a:lstStyle/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endParaRPr lang="en-US" sz="20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F2BD8AA-5E69-D846-BFB8-21B3FD479841}"/>
              </a:ext>
            </a:extLst>
          </p:cNvPr>
          <p:cNvSpPr txBox="1">
            <a:spLocks/>
          </p:cNvSpPr>
          <p:nvPr/>
        </p:nvSpPr>
        <p:spPr bwMode="auto">
          <a:xfrm>
            <a:off x="381000" y="1205136"/>
            <a:ext cx="89154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+mn-lt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+mn-lt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None/>
              <a:tabLst/>
              <a:defRPr/>
            </a:pP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None/>
              <a:tabLst/>
              <a:defRPr/>
            </a:pP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None/>
              <a:tabLst/>
              <a:defRPr/>
            </a:pP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None/>
              <a:tabLst/>
              <a:defRPr/>
            </a:pP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None/>
              <a:tabLst/>
              <a:defRPr/>
            </a:pP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None/>
              <a:tabLst/>
              <a:defRPr/>
            </a:pP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None/>
              <a:tabLst/>
              <a:defRPr/>
            </a:pP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None/>
              <a:tabLst/>
              <a:defRPr/>
            </a:pP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None/>
              <a:tabLst/>
              <a:defRPr/>
            </a:pP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None/>
              <a:tabLst/>
              <a:defRPr/>
            </a:pP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None/>
              <a:tabLst/>
              <a:defRPr/>
            </a:pP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Onur Mutlu, Saugata Ghose, Juan Gomez-Luna, and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Rachata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Ausavarungnirun,</a:t>
            </a:r>
            <a:b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</a:b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+mn-ea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"A Modern Primer on Processing in Memory"</a:t>
            </a:r>
            <a:b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</a:b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Invited Book Chapter in </a:t>
            </a: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  <a:hlinkClick r:id="rId3"/>
              </a:rPr>
              <a:t>Emerging Computing: From Devices to Systems - Looking Beyond Moore and Von Neumann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, Springer, to be published in 2021.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None/>
              <a:tabLst/>
              <a:defRPr/>
            </a:pPr>
            <a:b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</a:b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44AC5CF-BFA6-5646-92DE-C9D89AA74928}"/>
              </a:ext>
            </a:extLst>
          </p:cNvPr>
          <p:cNvSpPr txBox="1"/>
          <p:nvPr/>
        </p:nvSpPr>
        <p:spPr>
          <a:xfrm>
            <a:off x="2599184" y="6443504"/>
            <a:ext cx="39456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https://arxiv.org/pdf/1903.03988.pdf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5EA4CA5-FBD8-9749-9830-D77D34BE584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4659" y="1455514"/>
            <a:ext cx="9144000" cy="2744353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90623828-8A04-8F4F-8D34-D933E6CD29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PIM Review and Open Problems</a:t>
            </a:r>
          </a:p>
        </p:txBody>
      </p:sp>
    </p:spTree>
    <p:extLst>
      <p:ext uri="{BB962C8B-B14F-4D97-AF65-F5344CB8AC3E}">
        <p14:creationId xmlns:p14="http://schemas.microsoft.com/office/powerpoint/2010/main" val="2855607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B0937A-8480-B748-AF02-B14403ACF7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0"/>
            <a:ext cx="8851900" cy="884238"/>
          </a:xfrm>
        </p:spPr>
        <p:txBody>
          <a:bodyPr anchor="ctr"/>
          <a:lstStyle/>
          <a:p>
            <a:r>
              <a:rPr lang="en-US" dirty="0">
                <a:solidFill>
                  <a:srgbClr val="006633"/>
                </a:solidFill>
              </a:rPr>
              <a:t>HB-PNM: Overall Architecture (I)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78BD05-2E95-984E-8F35-2CBFD3B723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534400" cy="5059362"/>
          </a:xfrm>
        </p:spPr>
        <p:txBody>
          <a:bodyPr/>
          <a:lstStyle/>
          <a:p>
            <a:r>
              <a:rPr lang="en-US" dirty="0"/>
              <a:t>3D-stacked </a:t>
            </a:r>
            <a:r>
              <a:rPr lang="en-US" dirty="0">
                <a:solidFill>
                  <a:srgbClr val="0070C0"/>
                </a:solidFill>
              </a:rPr>
              <a:t>logic die and DRAM die</a:t>
            </a:r>
            <a:r>
              <a:rPr lang="en-US" dirty="0"/>
              <a:t> vertically bonded by </a:t>
            </a:r>
            <a:r>
              <a:rPr lang="en-US" dirty="0">
                <a:solidFill>
                  <a:srgbClr val="7030A0"/>
                </a:solidFill>
              </a:rPr>
              <a:t>hybrid bonding </a:t>
            </a:r>
            <a:r>
              <a:rPr lang="en-US" dirty="0"/>
              <a:t>(HB)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DD3B14-C38A-CD43-A830-5A9D199280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92004D-7284-C244-B275-AB956C66515A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554C7ED-BA8F-B744-889D-44668B3668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0" y="1752600"/>
            <a:ext cx="5486400" cy="4702629"/>
          </a:xfrm>
          <a:prstGeom prst="rect">
            <a:avLst/>
          </a:prstGeom>
        </p:spPr>
      </p:pic>
      <p:sp>
        <p:nvSpPr>
          <p:cNvPr id="13" name="TextBox 12">
            <a:hlinkClick r:id="rId3"/>
            <a:extLst>
              <a:ext uri="{FF2B5EF4-FFF2-40B4-BE49-F238E27FC236}">
                <a16:creationId xmlns:a16="http://schemas.microsoft.com/office/drawing/2014/main" id="{456D9861-C519-CF45-8A84-159DD945735D}"/>
              </a:ext>
            </a:extLst>
          </p:cNvPr>
          <p:cNvSpPr txBox="1"/>
          <p:nvPr/>
        </p:nvSpPr>
        <p:spPr>
          <a:xfrm>
            <a:off x="285523" y="6550968"/>
            <a:ext cx="809647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Niu</a:t>
            </a:r>
            <a:r>
              <a:rPr kumimoji="0" lang="en-US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et al., 184QPS/W 64Mb/mm2 3D Logic-to-DRAM Hybrid Bonding with Process-Near-Memory Engine for Recommendation System, ISSCC 2022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12371627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78BD05-2E95-984E-8F35-2CBFD3B723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534400" cy="5059362"/>
          </a:xfrm>
        </p:spPr>
        <p:txBody>
          <a:bodyPr/>
          <a:lstStyle/>
          <a:p>
            <a:r>
              <a:rPr lang="en-US" sz="2200" dirty="0"/>
              <a:t>Match engine and neural engine for matching and ranking in a recommendation system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DD3B14-C38A-CD43-A830-5A9D199280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92004D-7284-C244-B275-AB956C66515A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183F600-C4D9-974B-A5F9-07BE8BD7DF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4255556" y="1840445"/>
            <a:ext cx="4343400" cy="4320111"/>
          </a:xfrm>
          <a:prstGeom prst="rect">
            <a:avLst/>
          </a:prstGeom>
        </p:spPr>
      </p:pic>
      <p:sp>
        <p:nvSpPr>
          <p:cNvPr id="7" name="TextBox 6">
            <a:hlinkClick r:id="rId3"/>
            <a:extLst>
              <a:ext uri="{FF2B5EF4-FFF2-40B4-BE49-F238E27FC236}">
                <a16:creationId xmlns:a16="http://schemas.microsoft.com/office/drawing/2014/main" id="{03F180B2-7F9D-B34E-94EF-D7BD452DD242}"/>
              </a:ext>
            </a:extLst>
          </p:cNvPr>
          <p:cNvSpPr txBox="1"/>
          <p:nvPr/>
        </p:nvSpPr>
        <p:spPr>
          <a:xfrm>
            <a:off x="285523" y="6550968"/>
            <a:ext cx="809647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Niu</a:t>
            </a:r>
            <a:r>
              <a:rPr kumimoji="0" lang="en-US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et al., 184QPS/W 64Mb/mm2 3D Logic-to-DRAM Hybrid Bonding with Process-Near-Memory Engine for Recommendation System, ISSCC 2022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EE287FF-8971-4446-8CD6-FBD6628175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162649" y="2351953"/>
            <a:ext cx="3962400" cy="3220898"/>
          </a:xfrm>
          <a:prstGeom prst="rect">
            <a:avLst/>
          </a:prstGeom>
        </p:spPr>
      </p:pic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CA899A44-DBAB-5440-A0AD-3FE718D1F572}"/>
              </a:ext>
            </a:extLst>
          </p:cNvPr>
          <p:cNvCxnSpPr>
            <a:cxnSpLocks/>
          </p:cNvCxnSpPr>
          <p:nvPr/>
        </p:nvCxnSpPr>
        <p:spPr bwMode="auto">
          <a:xfrm flipV="1">
            <a:off x="2667000" y="4389440"/>
            <a:ext cx="2362200" cy="106360"/>
          </a:xfrm>
          <a:prstGeom prst="straightConnector1">
            <a:avLst/>
          </a:prstGeom>
          <a:solidFill>
            <a:srgbClr val="C0C0C0"/>
          </a:solidFill>
          <a:ln w="38100" cap="flat" cmpd="sng" algn="ctr">
            <a:solidFill>
              <a:srgbClr val="7030A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3553BC90-47B0-7147-AD46-E4F6B512FCDF}"/>
              </a:ext>
            </a:extLst>
          </p:cNvPr>
          <p:cNvCxnSpPr>
            <a:cxnSpLocks/>
          </p:cNvCxnSpPr>
          <p:nvPr/>
        </p:nvCxnSpPr>
        <p:spPr bwMode="auto">
          <a:xfrm flipV="1">
            <a:off x="2667000" y="4419600"/>
            <a:ext cx="4267200" cy="653406"/>
          </a:xfrm>
          <a:prstGeom prst="straightConnector1">
            <a:avLst/>
          </a:prstGeom>
          <a:solidFill>
            <a:srgbClr val="C0C0C0"/>
          </a:solidFill>
          <a:ln w="38100" cap="flat" cmpd="sng" algn="ctr">
            <a:solidFill>
              <a:srgbClr val="7030A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8" name="Title 1">
            <a:extLst>
              <a:ext uri="{FF2B5EF4-FFF2-40B4-BE49-F238E27FC236}">
                <a16:creationId xmlns:a16="http://schemas.microsoft.com/office/drawing/2014/main" id="{07451674-DEEA-CD4D-98A2-36569A7E59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0"/>
            <a:ext cx="8851900" cy="884238"/>
          </a:xfrm>
        </p:spPr>
        <p:txBody>
          <a:bodyPr anchor="ctr"/>
          <a:lstStyle/>
          <a:p>
            <a:r>
              <a:rPr lang="en-US" dirty="0">
                <a:solidFill>
                  <a:srgbClr val="006633"/>
                </a:solidFill>
              </a:rPr>
              <a:t>HB-PNM: Overall Architecture (II)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302063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1" name="Title 4">
            <a:extLst>
              <a:ext uri="{FF2B5EF4-FFF2-40B4-BE49-F238E27FC236}">
                <a16:creationId xmlns:a16="http://schemas.microsoft.com/office/drawing/2014/main" id="{3EED7687-CDCE-2140-B64B-C2DDCBE5E7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7200" y="1143000"/>
            <a:ext cx="8229600" cy="2209800"/>
          </a:xfrm>
        </p:spPr>
        <p:txBody>
          <a:bodyPr anchor="ctr"/>
          <a:lstStyle/>
          <a:p>
            <a:pPr algn="ctr"/>
            <a:r>
              <a:rPr lang="en-US" altLang="en-US" dirty="0">
                <a:ea typeface="ＭＳ Ｐゴシック" panose="020B0600070205080204" pitchFamily="34" charset="-128"/>
              </a:rPr>
              <a:t>Recommendation Systems</a:t>
            </a:r>
          </a:p>
        </p:txBody>
      </p:sp>
      <p:sp>
        <p:nvSpPr>
          <p:cNvPr id="112642" name="Subtitle 5">
            <a:extLst>
              <a:ext uri="{FF2B5EF4-FFF2-40B4-BE49-F238E27FC236}">
                <a16:creationId xmlns:a16="http://schemas.microsoft.com/office/drawing/2014/main" id="{1296148F-B065-5A41-A4F5-F26A00ED7EA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12643" name="Slide Number Placeholder 3">
            <a:extLst>
              <a:ext uri="{FF2B5EF4-FFF2-40B4-BE49-F238E27FC236}">
                <a16:creationId xmlns:a16="http://schemas.microsoft.com/office/drawing/2014/main" id="{33082F32-260D-924C-860F-34D4C6C2DE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D9883D2-CAC3-C045-879F-948BD6C49DD9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97525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503562-1105-B143-B344-596F90B4ED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1"/>
            <a:ext cx="4343400" cy="5276850"/>
          </a:xfrm>
        </p:spPr>
        <p:txBody>
          <a:bodyPr/>
          <a:lstStyle/>
          <a:p>
            <a:r>
              <a:rPr lang="en-US" dirty="0"/>
              <a:t>Recommendation system</a:t>
            </a:r>
          </a:p>
          <a:p>
            <a:pPr lvl="1"/>
            <a:r>
              <a:rPr lang="en-US" dirty="0">
                <a:solidFill>
                  <a:srgbClr val="00B0F0"/>
                </a:solidFill>
              </a:rPr>
              <a:t>Feature generation</a:t>
            </a:r>
          </a:p>
          <a:p>
            <a:pPr lvl="2"/>
            <a:r>
              <a:rPr lang="en-US" dirty="0"/>
              <a:t>Classification, object detection, feature extraction</a:t>
            </a:r>
          </a:p>
          <a:p>
            <a:pPr lvl="2"/>
            <a:r>
              <a:rPr lang="en-US" dirty="0">
                <a:solidFill>
                  <a:srgbClr val="0070C0"/>
                </a:solidFill>
              </a:rPr>
              <a:t>Compute-bound</a:t>
            </a:r>
          </a:p>
          <a:p>
            <a:pPr lvl="2"/>
            <a:r>
              <a:rPr lang="en-US" dirty="0"/>
              <a:t>Good fit for GPU</a:t>
            </a:r>
          </a:p>
          <a:p>
            <a:pPr lvl="1"/>
            <a:r>
              <a:rPr lang="en-US" dirty="0">
                <a:solidFill>
                  <a:srgbClr val="7030A0"/>
                </a:solidFill>
              </a:rPr>
              <a:t>Matching and ranking</a:t>
            </a:r>
          </a:p>
          <a:p>
            <a:pPr lvl="2"/>
            <a:r>
              <a:rPr lang="en-US" dirty="0"/>
              <a:t>Coarse-grained matching, fine-grained ranking</a:t>
            </a:r>
          </a:p>
          <a:p>
            <a:pPr lvl="2"/>
            <a:r>
              <a:rPr lang="en-US" dirty="0">
                <a:solidFill>
                  <a:srgbClr val="C00000"/>
                </a:solidFill>
              </a:rPr>
              <a:t>Memory-bound</a:t>
            </a:r>
          </a:p>
          <a:p>
            <a:pPr lvl="3"/>
            <a:r>
              <a:rPr lang="en-US" dirty="0"/>
              <a:t>Most latency (89.87%) and energy (82.97%)</a:t>
            </a:r>
          </a:p>
          <a:p>
            <a:pPr lvl="3"/>
            <a:r>
              <a:rPr lang="en-US" dirty="0"/>
              <a:t>Typically run on CPU</a:t>
            </a:r>
          </a:p>
        </p:txBody>
      </p:sp>
      <p:sp>
        <p:nvSpPr>
          <p:cNvPr id="10" name="Slide Number Placeholder 3">
            <a:extLst>
              <a:ext uri="{FF2B5EF4-FFF2-40B4-BE49-F238E27FC236}">
                <a16:creationId xmlns:a16="http://schemas.microsoft.com/office/drawing/2014/main" id="{2D0B177B-2CDD-814B-9E0F-09150497683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</p:spPr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8EFE2CF-7C87-0C49-99AB-9096507289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43873"/>
            <a:ext cx="8610600" cy="870527"/>
          </a:xfrm>
        </p:spPr>
        <p:txBody>
          <a:bodyPr>
            <a:noAutofit/>
          </a:bodyPr>
          <a:lstStyle/>
          <a:p>
            <a:r>
              <a:rPr lang="en-US" sz="3800" dirty="0"/>
              <a:t>Feature Generation + Matching &amp; Ranking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07051BE0-DD17-0B44-BD5F-F50E0FCABF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4338638" y="1634234"/>
            <a:ext cx="4876800" cy="3964182"/>
          </a:xfrm>
          <a:prstGeom prst="rect">
            <a:avLst/>
          </a:prstGeom>
        </p:spPr>
      </p:pic>
      <p:sp>
        <p:nvSpPr>
          <p:cNvPr id="20" name="TextBox 19">
            <a:hlinkClick r:id="rId4"/>
            <a:extLst>
              <a:ext uri="{FF2B5EF4-FFF2-40B4-BE49-F238E27FC236}">
                <a16:creationId xmlns:a16="http://schemas.microsoft.com/office/drawing/2014/main" id="{EA7EB9FD-19AC-6544-8EE0-21260849AF73}"/>
              </a:ext>
            </a:extLst>
          </p:cNvPr>
          <p:cNvSpPr txBox="1"/>
          <p:nvPr/>
        </p:nvSpPr>
        <p:spPr>
          <a:xfrm>
            <a:off x="285523" y="6550968"/>
            <a:ext cx="809647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en-US" sz="900" dirty="0" err="1"/>
              <a:t>Niu</a:t>
            </a:r>
            <a:r>
              <a:rPr lang="en-US" altLang="en-US" sz="900" dirty="0"/>
              <a:t> et al., 184QPS/W 64Mb/mm2 3D Logic-to-DRAM Hybrid Bonding with Process-Near-Memory Engine for Recommendation System, ISSCC 2022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9367774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C247EB-0F00-D348-A874-BCF1EE2FA57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1AB0E41-6335-3B40-AB06-F5B4D651A9D6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75EB2FE4-BC58-E94C-8039-4CDE8EEBB0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6251" y="964045"/>
            <a:ext cx="8610600" cy="5193723"/>
          </a:xfrm>
        </p:spPr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Processing in DRAM Engine </a:t>
            </a:r>
          </a:p>
          <a:p>
            <a:r>
              <a:rPr lang="en-US" dirty="0"/>
              <a:t>Includes </a:t>
            </a:r>
            <a:r>
              <a:rPr lang="en-US" b="1" dirty="0"/>
              <a:t>standard DIMM modules</a:t>
            </a:r>
            <a:r>
              <a:rPr lang="en-US" dirty="0"/>
              <a:t>, with a </a:t>
            </a:r>
            <a:r>
              <a:rPr lang="en-US" b="1" dirty="0"/>
              <a:t>large number of DPU processors </a:t>
            </a:r>
            <a:r>
              <a:rPr lang="en-US" dirty="0"/>
              <a:t>combined with DRAM chips.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Replaces </a:t>
            </a:r>
            <a:r>
              <a:rPr lang="en-US" b="1" dirty="0"/>
              <a:t>standard</a:t>
            </a:r>
            <a:r>
              <a:rPr lang="en-US" dirty="0"/>
              <a:t> DIMMs</a:t>
            </a:r>
          </a:p>
          <a:p>
            <a:pPr lvl="1"/>
            <a:r>
              <a:rPr lang="en-US" dirty="0"/>
              <a:t>DDR4 R-DIMM modules</a:t>
            </a:r>
          </a:p>
          <a:p>
            <a:pPr lvl="2"/>
            <a:r>
              <a:rPr lang="en-US" dirty="0"/>
              <a:t>8GB+128 DPUs (16 PIM chips)</a:t>
            </a:r>
          </a:p>
          <a:p>
            <a:pPr lvl="2"/>
            <a:r>
              <a:rPr lang="en-US" dirty="0"/>
              <a:t>Standard 2x-nm DRAM process</a:t>
            </a:r>
          </a:p>
          <a:p>
            <a:pPr lvl="1"/>
            <a:r>
              <a:rPr lang="en-US" b="1" dirty="0"/>
              <a:t>Large amounts of</a:t>
            </a:r>
            <a:r>
              <a:rPr lang="en-US" dirty="0"/>
              <a:t> compute &amp; memory bandwidth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52C3A3A-02C6-5F46-8278-4883459024F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79331" y="2362200"/>
            <a:ext cx="3064669" cy="180946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3094D00-96B4-E74E-917B-BA57463AF2F6}"/>
              </a:ext>
            </a:extLst>
          </p:cNvPr>
          <p:cNvSpPr txBox="1"/>
          <p:nvPr/>
        </p:nvSpPr>
        <p:spPr>
          <a:xfrm>
            <a:off x="184532" y="6452797"/>
            <a:ext cx="532709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Calibri" panose="020F050202020403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https://www.anandtech.com/show/14750/hot-chips-31-analysis-inmemory-processing-by-upmem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Calibri" panose="020F050202020403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94B1677-FAD4-8147-AAAE-CAD39B29F335}"/>
              </a:ext>
            </a:extLst>
          </p:cNvPr>
          <p:cNvSpPr/>
          <p:nvPr/>
        </p:nvSpPr>
        <p:spPr>
          <a:xfrm>
            <a:off x="184532" y="6613279"/>
            <a:ext cx="733243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Calibri" panose="020F050202020403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https://www.upmem.com/video-upmem-presenting-its-true-processing-in-memory-solution-hot-chips-2019/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Calibri" panose="020F0502020204030204" pitchFamily="34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B506766-B570-B545-B275-3559CFC233C5}"/>
              </a:ext>
            </a:extLst>
          </p:cNvPr>
          <p:cNvGrpSpPr/>
          <p:nvPr/>
        </p:nvGrpSpPr>
        <p:grpSpPr>
          <a:xfrm>
            <a:off x="228600" y="4724400"/>
            <a:ext cx="8754585" cy="1709697"/>
            <a:chOff x="228600" y="4724400"/>
            <a:chExt cx="8754585" cy="1709697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69DF79F1-207B-C34F-AF17-579F237B3EF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28600" y="4724400"/>
              <a:ext cx="8754585" cy="1709697"/>
            </a:xfrm>
            <a:prstGeom prst="rect">
              <a:avLst/>
            </a:prstGeom>
          </p:spPr>
        </p:pic>
        <p:sp>
          <p:nvSpPr>
            <p:cNvPr id="5" name="Rounded Rectangle 4">
              <a:extLst>
                <a:ext uri="{FF2B5EF4-FFF2-40B4-BE49-F238E27FC236}">
                  <a16:creationId xmlns:a16="http://schemas.microsoft.com/office/drawing/2014/main" id="{1A8C06B5-1135-5C4F-83E8-E38AAB98D67C}"/>
                </a:ext>
              </a:extLst>
            </p:cNvPr>
            <p:cNvSpPr/>
            <p:nvPr/>
          </p:nvSpPr>
          <p:spPr bwMode="auto">
            <a:xfrm>
              <a:off x="228600" y="4725144"/>
              <a:ext cx="1440160" cy="1344270"/>
            </a:xfrm>
            <a:prstGeom prst="roundRect">
              <a:avLst/>
            </a:prstGeom>
            <a:solidFill>
              <a:schemeClr val="bg1">
                <a:lumMod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+mn-cs"/>
                </a:rPr>
                <a:t>CPU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+mn-cs"/>
                </a:rPr>
                <a:t>(x86, ARM, RV…)</a:t>
              </a: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ADC95700-D7D1-5644-851B-FF2666B58A9E}"/>
                </a:ext>
              </a:extLst>
            </p:cNvPr>
            <p:cNvGrpSpPr/>
            <p:nvPr/>
          </p:nvGrpSpPr>
          <p:grpSpPr>
            <a:xfrm>
              <a:off x="1727429" y="5030705"/>
              <a:ext cx="1247056" cy="733148"/>
              <a:chOff x="1740768" y="5013176"/>
              <a:chExt cx="1247056" cy="733148"/>
            </a:xfrm>
          </p:grpSpPr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F251D41E-D38C-AC45-AD0E-16543ACA0601}"/>
                  </a:ext>
                </a:extLst>
              </p:cNvPr>
              <p:cNvSpPr/>
              <p:nvPr/>
            </p:nvSpPr>
            <p:spPr bwMode="auto">
              <a:xfrm>
                <a:off x="1740768" y="5013176"/>
                <a:ext cx="1247056" cy="733148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" name="Left-Right Arrow 5">
                <a:extLst>
                  <a:ext uri="{FF2B5EF4-FFF2-40B4-BE49-F238E27FC236}">
                    <a16:creationId xmlns:a16="http://schemas.microsoft.com/office/drawing/2014/main" id="{8C261558-8DDB-CE4D-A03B-11579E0FA88F}"/>
                  </a:ext>
                </a:extLst>
              </p:cNvPr>
              <p:cNvSpPr/>
              <p:nvPr/>
            </p:nvSpPr>
            <p:spPr bwMode="auto">
              <a:xfrm>
                <a:off x="1740768" y="5013176"/>
                <a:ext cx="1247056" cy="720080"/>
              </a:xfrm>
              <a:prstGeom prst="leftRightArrow">
                <a:avLst/>
              </a:prstGeom>
              <a:solidFill>
                <a:schemeClr val="bg1">
                  <a:lumMod val="50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itchFamily="34" charset="0"/>
                    <a:ea typeface="+mn-ea"/>
                    <a:cs typeface="+mn-cs"/>
                  </a:rPr>
                  <a:t>DDR</a:t>
                </a: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itchFamily="34" charset="0"/>
                    <a:ea typeface="+mn-ea"/>
                    <a:cs typeface="+mn-cs"/>
                  </a:rPr>
                  <a:t>Data bus</a:t>
                </a:r>
              </a:p>
            </p:txBody>
          </p:sp>
        </p:grpSp>
      </p:grpSp>
      <p:sp>
        <p:nvSpPr>
          <p:cNvPr id="14" name="Title 13">
            <a:extLst>
              <a:ext uri="{FF2B5EF4-FFF2-40B4-BE49-F238E27FC236}">
                <a16:creationId xmlns:a16="http://schemas.microsoft.com/office/drawing/2014/main" id="{7D0729B5-F5D1-4047-A71C-30AAFFB2C8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UPMEM Processing-in-DRAM Engine (2019)</a:t>
            </a:r>
          </a:p>
        </p:txBody>
      </p:sp>
    </p:spTree>
    <p:extLst>
      <p:ext uri="{BB962C8B-B14F-4D97-AF65-F5344CB8AC3E}">
        <p14:creationId xmlns:p14="http://schemas.microsoft.com/office/powerpoint/2010/main" val="1473192400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503562-1105-B143-B344-596F90B4ED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1"/>
            <a:ext cx="8610600" cy="5276850"/>
          </a:xfrm>
        </p:spPr>
        <p:txBody>
          <a:bodyPr/>
          <a:lstStyle/>
          <a:p>
            <a:r>
              <a:rPr lang="en-US" dirty="0"/>
              <a:t>Candidate recommendations are </a:t>
            </a:r>
            <a:r>
              <a:rPr lang="en-US" dirty="0">
                <a:solidFill>
                  <a:schemeClr val="accent1"/>
                </a:solidFill>
              </a:rPr>
              <a:t>retrieved</a:t>
            </a:r>
            <a:r>
              <a:rPr lang="en-US" dirty="0"/>
              <a:t> and then </a:t>
            </a:r>
            <a:r>
              <a:rPr lang="en-US" dirty="0">
                <a:solidFill>
                  <a:srgbClr val="0070C0"/>
                </a:solidFill>
              </a:rPr>
              <a:t>ranked</a:t>
            </a:r>
          </a:p>
        </p:txBody>
      </p:sp>
      <p:sp>
        <p:nvSpPr>
          <p:cNvPr id="10" name="Slide Number Placeholder 3">
            <a:extLst>
              <a:ext uri="{FF2B5EF4-FFF2-40B4-BE49-F238E27FC236}">
                <a16:creationId xmlns:a16="http://schemas.microsoft.com/office/drawing/2014/main" id="{2D0B177B-2CDD-814B-9E0F-09150497683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</p:spPr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8EFE2CF-7C87-0C49-99AB-9096507289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43873"/>
            <a:ext cx="8610600" cy="870527"/>
          </a:xfrm>
        </p:spPr>
        <p:txBody>
          <a:bodyPr>
            <a:noAutofit/>
          </a:bodyPr>
          <a:lstStyle/>
          <a:p>
            <a:r>
              <a:rPr lang="en-US" dirty="0"/>
              <a:t>Recommendation Systems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1D31E23-D4FA-5B48-A9EB-5B161D036D3E}"/>
              </a:ext>
            </a:extLst>
          </p:cNvPr>
          <p:cNvSpPr/>
          <p:nvPr/>
        </p:nvSpPr>
        <p:spPr>
          <a:xfrm>
            <a:off x="2819400" y="6000627"/>
            <a:ext cx="24722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Naumov</a:t>
            </a:r>
            <a:r>
              <a:rPr lang="en-US" sz="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et al., Deep Learning Recommendation Model for Personalization and Recommendation Systems, arXiv:1906.00091, 2019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8B6FE31-6C4B-E94F-883E-7DDAA2354D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1600200"/>
            <a:ext cx="3333750" cy="21336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8B0A45D8-369F-C74E-AA85-6E119CE08E8C}"/>
              </a:ext>
            </a:extLst>
          </p:cNvPr>
          <p:cNvSpPr/>
          <p:nvPr/>
        </p:nvSpPr>
        <p:spPr>
          <a:xfrm>
            <a:off x="376238" y="3806378"/>
            <a:ext cx="333375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Covington et al., Deep Neural Networks for YouTube Recommendations, </a:t>
            </a:r>
            <a:r>
              <a:rPr lang="en-US" sz="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RecSys</a:t>
            </a:r>
            <a:r>
              <a:rPr lang="en-US" sz="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2016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7D99C38-599D-7C4A-9FA4-235296B5EB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05400" y="1447799"/>
            <a:ext cx="3462820" cy="3036169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D31AB66A-5662-044A-B9D0-F8EAA3B5A8BB}"/>
              </a:ext>
            </a:extLst>
          </p:cNvPr>
          <p:cNvSpPr/>
          <p:nvPr/>
        </p:nvSpPr>
        <p:spPr>
          <a:xfrm>
            <a:off x="5486400" y="4462046"/>
            <a:ext cx="301106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Li et al., </a:t>
            </a:r>
            <a:r>
              <a:rPr lang="en-US" sz="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iMARS</a:t>
            </a:r>
            <a:r>
              <a:rPr lang="en-US" sz="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An In-Memory-Computing Architecture for Recommendation Systems, arXiv:2202.09433, 2022</a:t>
            </a:r>
            <a:endParaRPr kumimoji="0" lang="en-US" sz="80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790FD171-8318-2D4B-AAB7-503936EE66C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43200" y="4114800"/>
            <a:ext cx="2301819" cy="1885828"/>
          </a:xfrm>
          <a:prstGeom prst="rect">
            <a:avLst/>
          </a:prstGeom>
        </p:spPr>
      </p:pic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F4B6D951-19ED-E64E-BFDF-49E58264062E}"/>
              </a:ext>
            </a:extLst>
          </p:cNvPr>
          <p:cNvSpPr/>
          <p:nvPr/>
        </p:nvSpPr>
        <p:spPr bwMode="auto">
          <a:xfrm>
            <a:off x="8009584" y="1816991"/>
            <a:ext cx="496468" cy="360601"/>
          </a:xfrm>
          <a:prstGeom prst="roundRect">
            <a:avLst/>
          </a:prstGeom>
          <a:solidFill>
            <a:schemeClr val="accent1">
              <a:alpha val="25098"/>
            </a:schemeClr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6A8CE506-8E9C-DE4F-924C-2FFD43B738B3}"/>
              </a:ext>
            </a:extLst>
          </p:cNvPr>
          <p:cNvSpPr/>
          <p:nvPr/>
        </p:nvSpPr>
        <p:spPr bwMode="auto">
          <a:xfrm>
            <a:off x="1998482" y="2521670"/>
            <a:ext cx="395926" cy="183823"/>
          </a:xfrm>
          <a:prstGeom prst="roundRect">
            <a:avLst/>
          </a:prstGeom>
          <a:solidFill>
            <a:schemeClr val="accent1">
              <a:alpha val="25098"/>
            </a:schemeClr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259F9E88-2B78-A149-A793-FD98D885847C}"/>
              </a:ext>
            </a:extLst>
          </p:cNvPr>
          <p:cNvSpPr/>
          <p:nvPr/>
        </p:nvSpPr>
        <p:spPr bwMode="auto">
          <a:xfrm>
            <a:off x="2923881" y="2521669"/>
            <a:ext cx="318940" cy="183823"/>
          </a:xfrm>
          <a:prstGeom prst="roundRect">
            <a:avLst/>
          </a:prstGeom>
          <a:solidFill>
            <a:srgbClr val="00B0F0">
              <a:alpha val="25098"/>
            </a:srgbClr>
          </a:solidFill>
          <a:ln w="9525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6502F7F1-8468-8141-8F2A-542E9B53D216}"/>
              </a:ext>
            </a:extLst>
          </p:cNvPr>
          <p:cNvSpPr/>
          <p:nvPr/>
        </p:nvSpPr>
        <p:spPr bwMode="auto">
          <a:xfrm>
            <a:off x="8002495" y="2330898"/>
            <a:ext cx="496468" cy="360601"/>
          </a:xfrm>
          <a:prstGeom prst="roundRect">
            <a:avLst/>
          </a:prstGeom>
          <a:solidFill>
            <a:srgbClr val="00B0F0">
              <a:alpha val="25098"/>
            </a:srgbClr>
          </a:solidFill>
          <a:ln w="9525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E2476E1B-174F-564E-909B-5577356EF38D}"/>
              </a:ext>
            </a:extLst>
          </p:cNvPr>
          <p:cNvSpPr/>
          <p:nvPr/>
        </p:nvSpPr>
        <p:spPr bwMode="auto">
          <a:xfrm>
            <a:off x="7946084" y="3283841"/>
            <a:ext cx="496468" cy="360601"/>
          </a:xfrm>
          <a:prstGeom prst="roundRect">
            <a:avLst/>
          </a:prstGeom>
          <a:solidFill>
            <a:schemeClr val="accent1">
              <a:alpha val="25098"/>
            </a:schemeClr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87E1DD93-73A4-6649-B0B2-72CF827D6521}"/>
              </a:ext>
            </a:extLst>
          </p:cNvPr>
          <p:cNvSpPr/>
          <p:nvPr/>
        </p:nvSpPr>
        <p:spPr bwMode="auto">
          <a:xfrm>
            <a:off x="7945345" y="3708400"/>
            <a:ext cx="496468" cy="360601"/>
          </a:xfrm>
          <a:prstGeom prst="roundRect">
            <a:avLst/>
          </a:prstGeom>
          <a:solidFill>
            <a:srgbClr val="00B0F0">
              <a:alpha val="25098"/>
            </a:srgbClr>
          </a:solidFill>
          <a:ln w="9525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407096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  <p:bldP spid="18" grpId="0" animBg="1"/>
      <p:bldP spid="19" grpId="0" animBg="1"/>
      <p:bldP spid="21" grpId="0" animBg="1"/>
      <p:bldP spid="22" grpId="0" animBg="1"/>
      <p:bldP spid="25" grpId="0" animBg="1"/>
      <p:bldP spid="2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503562-1105-B143-B344-596F90B4ED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1"/>
            <a:ext cx="8610600" cy="5276850"/>
          </a:xfrm>
        </p:spPr>
        <p:txBody>
          <a:bodyPr/>
          <a:lstStyle/>
          <a:p>
            <a:r>
              <a:rPr lang="en-US" dirty="0">
                <a:solidFill>
                  <a:srgbClr val="0432FF"/>
                </a:solidFill>
              </a:rPr>
              <a:t>Personalized recommendation</a:t>
            </a:r>
            <a:r>
              <a:rPr lang="en-US" dirty="0">
                <a:solidFill>
                  <a:schemeClr val="accent4"/>
                </a:solidFill>
              </a:rPr>
              <a:t>: </a:t>
            </a:r>
            <a:r>
              <a:rPr lang="en-US" dirty="0"/>
              <a:t>recommend content to users, e.g., Facebook’s DLRM recommendation system</a:t>
            </a:r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C638556-7A2F-8F4C-9942-396287C03E1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9493"/>
          <a:stretch/>
        </p:blipFill>
        <p:spPr>
          <a:xfrm>
            <a:off x="0" y="1782792"/>
            <a:ext cx="9144000" cy="3678208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D99EA657-E1DD-0147-90E3-DA82819B09D6}"/>
              </a:ext>
            </a:extLst>
          </p:cNvPr>
          <p:cNvGrpSpPr/>
          <p:nvPr/>
        </p:nvGrpSpPr>
        <p:grpSpPr>
          <a:xfrm>
            <a:off x="345057" y="2812211"/>
            <a:ext cx="1857554" cy="2648789"/>
            <a:chOff x="345057" y="2812211"/>
            <a:chExt cx="1857554" cy="2648789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971FFE06-5733-8744-A7B1-B2A7C1167F63}"/>
                </a:ext>
              </a:extLst>
            </p:cNvPr>
            <p:cNvSpPr/>
            <p:nvPr/>
          </p:nvSpPr>
          <p:spPr>
            <a:xfrm>
              <a:off x="500332" y="4589252"/>
              <a:ext cx="1558506" cy="511835"/>
            </a:xfrm>
            <a:prstGeom prst="ellipse">
              <a:avLst/>
            </a:prstGeom>
            <a:solidFill>
              <a:srgbClr val="FF595E">
                <a:alpha val="20000"/>
              </a:srgbClr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76D89C04-2E9F-2C4C-B64E-9881FB7C3276}"/>
                </a:ext>
              </a:extLst>
            </p:cNvPr>
            <p:cNvSpPr/>
            <p:nvPr/>
          </p:nvSpPr>
          <p:spPr>
            <a:xfrm>
              <a:off x="345057" y="2812211"/>
              <a:ext cx="1857554" cy="2648789"/>
            </a:xfrm>
            <a:prstGeom prst="rect">
              <a:avLst/>
            </a:prstGeom>
            <a:noFill/>
            <a:ln w="19050">
              <a:solidFill>
                <a:srgbClr val="C0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C7DF7771-C948-2541-A001-4969A553F9A6}"/>
              </a:ext>
            </a:extLst>
          </p:cNvPr>
          <p:cNvSpPr/>
          <p:nvPr/>
        </p:nvSpPr>
        <p:spPr>
          <a:xfrm>
            <a:off x="638355" y="5649014"/>
            <a:ext cx="8022562" cy="75178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ea typeface="+mn-ea"/>
                <a:cs typeface="+mn-cs"/>
              </a:rPr>
              <a:t>Dense features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+mn-cs"/>
              </a:rPr>
              <a:t>: continuous inputs in vectors and matrices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+mn-cs"/>
              </a:rPr>
              <a:t>are processed by typical DNN layers (e.g., fully connected layers)</a:t>
            </a:r>
          </a:p>
        </p:txBody>
      </p:sp>
      <p:sp>
        <p:nvSpPr>
          <p:cNvPr id="10" name="Slide Number Placeholder 3">
            <a:extLst>
              <a:ext uri="{FF2B5EF4-FFF2-40B4-BE49-F238E27FC236}">
                <a16:creationId xmlns:a16="http://schemas.microsoft.com/office/drawing/2014/main" id="{2D0B177B-2CDD-814B-9E0F-09150497683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</p:spPr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8EFE2CF-7C87-0C49-99AB-9096507289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43873"/>
            <a:ext cx="8610600" cy="870527"/>
          </a:xfrm>
        </p:spPr>
        <p:txBody>
          <a:bodyPr>
            <a:noAutofit/>
          </a:bodyPr>
          <a:lstStyle/>
          <a:p>
            <a:r>
              <a:rPr lang="en-US" dirty="0"/>
              <a:t>Overview of Recommendation Models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1D31E23-D4FA-5B48-A9EB-5B161D036D3E}"/>
              </a:ext>
            </a:extLst>
          </p:cNvPr>
          <p:cNvSpPr/>
          <p:nvPr/>
        </p:nvSpPr>
        <p:spPr>
          <a:xfrm>
            <a:off x="237294" y="6536862"/>
            <a:ext cx="776370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Ke</a:t>
            </a:r>
            <a:r>
              <a:rPr kumimoji="0" lang="en-US" sz="12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et al. ”</a:t>
            </a:r>
            <a:r>
              <a:rPr kumimoji="0" lang="en-US" sz="120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RecNMP</a:t>
            </a:r>
            <a:r>
              <a:rPr kumimoji="0" lang="en-US" sz="12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Accelerating personalized recommendation with near-memory processing," ISCA 2020</a:t>
            </a:r>
          </a:p>
        </p:txBody>
      </p:sp>
    </p:spTree>
    <p:extLst>
      <p:ext uri="{BB962C8B-B14F-4D97-AF65-F5344CB8AC3E}">
        <p14:creationId xmlns:p14="http://schemas.microsoft.com/office/powerpoint/2010/main" val="367077597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D26B71-C1E5-CA4D-8E10-C3C50D076A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Overview of Recommendation Models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503562-1105-B143-B344-596F90B4ED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1"/>
            <a:ext cx="8610600" cy="5276850"/>
          </a:xfrm>
        </p:spPr>
        <p:txBody>
          <a:bodyPr/>
          <a:lstStyle/>
          <a:p>
            <a:r>
              <a:rPr lang="en-US" dirty="0">
                <a:solidFill>
                  <a:srgbClr val="0432FF"/>
                </a:solidFill>
              </a:rPr>
              <a:t>Personalized recommendation</a:t>
            </a:r>
            <a:r>
              <a:rPr lang="en-US" dirty="0">
                <a:solidFill>
                  <a:schemeClr val="accent4"/>
                </a:solidFill>
              </a:rPr>
              <a:t>: </a:t>
            </a:r>
            <a:r>
              <a:rPr lang="en-US" dirty="0"/>
              <a:t>recommend content to users, e.g., Facebook’s DLRM recommendation system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C638556-7A2F-8F4C-9942-396287C03E1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0201"/>
          <a:stretch/>
        </p:blipFill>
        <p:spPr>
          <a:xfrm>
            <a:off x="0" y="1811546"/>
            <a:ext cx="9144000" cy="3649453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7546A126-7249-B74E-BA88-620F0E6A9495}"/>
              </a:ext>
            </a:extLst>
          </p:cNvPr>
          <p:cNvGrpSpPr/>
          <p:nvPr/>
        </p:nvGrpSpPr>
        <p:grpSpPr>
          <a:xfrm>
            <a:off x="2191265" y="3276329"/>
            <a:ext cx="5003321" cy="1796003"/>
            <a:chOff x="2191265" y="3276329"/>
            <a:chExt cx="5003321" cy="1796003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FB658325-7C8D-2849-A192-E40915034097}"/>
                </a:ext>
              </a:extLst>
            </p:cNvPr>
            <p:cNvSpPr/>
            <p:nvPr/>
          </p:nvSpPr>
          <p:spPr>
            <a:xfrm>
              <a:off x="2294626" y="4560497"/>
              <a:ext cx="1558506" cy="511835"/>
            </a:xfrm>
            <a:prstGeom prst="ellipse">
              <a:avLst/>
            </a:prstGeom>
            <a:solidFill>
              <a:srgbClr val="00B0F0">
                <a:alpha val="20000"/>
              </a:srgbClr>
            </a:solidFill>
            <a:ln>
              <a:solidFill>
                <a:srgbClr val="0432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D64A46AC-8CEE-3340-8521-8190E35EE950}"/>
                </a:ext>
              </a:extLst>
            </p:cNvPr>
            <p:cNvSpPr/>
            <p:nvPr/>
          </p:nvSpPr>
          <p:spPr>
            <a:xfrm>
              <a:off x="5500777" y="4560497"/>
              <a:ext cx="1558506" cy="511835"/>
            </a:xfrm>
            <a:prstGeom prst="ellipse">
              <a:avLst/>
            </a:prstGeom>
            <a:solidFill>
              <a:srgbClr val="00B0F0">
                <a:alpha val="20000"/>
              </a:srgbClr>
            </a:solidFill>
            <a:ln>
              <a:solidFill>
                <a:srgbClr val="0432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14A8D407-C9E8-0943-BE61-37539FB95586}"/>
                </a:ext>
              </a:extLst>
            </p:cNvPr>
            <p:cNvSpPr/>
            <p:nvPr/>
          </p:nvSpPr>
          <p:spPr>
            <a:xfrm>
              <a:off x="2191265" y="3276329"/>
              <a:ext cx="5003321" cy="1207698"/>
            </a:xfrm>
            <a:prstGeom prst="rect">
              <a:avLst/>
            </a:prstGeom>
            <a:noFill/>
            <a:ln w="19050">
              <a:solidFill>
                <a:srgbClr val="0432FF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DEB0E9C0-C533-564B-94B3-2B9E3D1D2F74}"/>
              </a:ext>
            </a:extLst>
          </p:cNvPr>
          <p:cNvSpPr/>
          <p:nvPr/>
        </p:nvSpPr>
        <p:spPr>
          <a:xfrm>
            <a:off x="638355" y="5638800"/>
            <a:ext cx="8022562" cy="7620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ea typeface="+mn-ea"/>
                <a:cs typeface="+mn-cs"/>
              </a:rPr>
              <a:t>Sparse features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+mn-cs"/>
              </a:rPr>
              <a:t>: for categorical inputs;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+mn-cs"/>
              </a:rPr>
              <a:t>processed by indexing large embedding tables</a:t>
            </a:r>
          </a:p>
        </p:txBody>
      </p:sp>
      <p:sp>
        <p:nvSpPr>
          <p:cNvPr id="13" name="Slide Number Placeholder 3">
            <a:extLst>
              <a:ext uri="{FF2B5EF4-FFF2-40B4-BE49-F238E27FC236}">
                <a16:creationId xmlns:a16="http://schemas.microsoft.com/office/drawing/2014/main" id="{864161CC-79D1-8745-9C30-7AD05F3D1D3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</p:spPr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DD5C61E-246E-1240-B6FB-03410F6EB5DA}"/>
              </a:ext>
            </a:extLst>
          </p:cNvPr>
          <p:cNvSpPr/>
          <p:nvPr/>
        </p:nvSpPr>
        <p:spPr>
          <a:xfrm>
            <a:off x="237294" y="6536862"/>
            <a:ext cx="776370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Ke</a:t>
            </a:r>
            <a:r>
              <a:rPr kumimoji="0" lang="en-US" sz="12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et al. ”</a:t>
            </a:r>
            <a:r>
              <a:rPr kumimoji="0" lang="en-US" sz="120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RecNMP</a:t>
            </a:r>
            <a:r>
              <a:rPr kumimoji="0" lang="en-US" sz="12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Accelerating personalized recommendation with near-memory processing," ISCA 2020</a:t>
            </a:r>
          </a:p>
        </p:txBody>
      </p:sp>
    </p:spTree>
    <p:extLst>
      <p:ext uri="{BB962C8B-B14F-4D97-AF65-F5344CB8AC3E}">
        <p14:creationId xmlns:p14="http://schemas.microsoft.com/office/powerpoint/2010/main" val="816462914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D26B71-C1E5-CA4D-8E10-C3C50D076A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Overview of Recommendation Models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503562-1105-B143-B344-596F90B4ED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1"/>
            <a:ext cx="8610600" cy="5276850"/>
          </a:xfrm>
        </p:spPr>
        <p:txBody>
          <a:bodyPr/>
          <a:lstStyle/>
          <a:p>
            <a:r>
              <a:rPr lang="en-US" dirty="0">
                <a:solidFill>
                  <a:srgbClr val="0432FF"/>
                </a:solidFill>
              </a:rPr>
              <a:t>Personalized recommendation</a:t>
            </a:r>
            <a:r>
              <a:rPr lang="en-US" dirty="0">
                <a:solidFill>
                  <a:schemeClr val="accent4"/>
                </a:solidFill>
              </a:rPr>
              <a:t>: </a:t>
            </a:r>
            <a:r>
              <a:rPr lang="en-US" dirty="0"/>
              <a:t>recommend content to users, e.g., Facebook’s DLRM recommendation system</a:t>
            </a:r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C638556-7A2F-8F4C-9942-396287C03E1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0201"/>
          <a:stretch/>
        </p:blipFill>
        <p:spPr>
          <a:xfrm>
            <a:off x="0" y="1811546"/>
            <a:ext cx="9144000" cy="3649453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7A01C519-806E-664F-BE8C-5D1F562C8D46}"/>
              </a:ext>
            </a:extLst>
          </p:cNvPr>
          <p:cNvGrpSpPr/>
          <p:nvPr/>
        </p:nvGrpSpPr>
        <p:grpSpPr>
          <a:xfrm>
            <a:off x="2242868" y="3364302"/>
            <a:ext cx="4891177" cy="536513"/>
            <a:chOff x="2242868" y="3364302"/>
            <a:chExt cx="4891177" cy="536513"/>
          </a:xfrm>
          <a:solidFill>
            <a:srgbClr val="00B0F0">
              <a:alpha val="29804"/>
            </a:srgbClr>
          </a:solidFill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6C8B3487-11B8-6247-812A-CE6E8F676A9E}"/>
                </a:ext>
              </a:extLst>
            </p:cNvPr>
            <p:cNvSpPr/>
            <p:nvPr/>
          </p:nvSpPr>
          <p:spPr>
            <a:xfrm>
              <a:off x="2242868" y="3364302"/>
              <a:ext cx="1696528" cy="536513"/>
            </a:xfrm>
            <a:prstGeom prst="rect">
              <a:avLst/>
            </a:prstGeom>
            <a:grpFill/>
            <a:ln>
              <a:solidFill>
                <a:srgbClr val="0432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6E73C0F-2D45-1942-9175-419B30FD63D1}"/>
                </a:ext>
              </a:extLst>
            </p:cNvPr>
            <p:cNvSpPr/>
            <p:nvPr/>
          </p:nvSpPr>
          <p:spPr>
            <a:xfrm>
              <a:off x="5437517" y="3371728"/>
              <a:ext cx="1696528" cy="529087"/>
            </a:xfrm>
            <a:prstGeom prst="rect">
              <a:avLst/>
            </a:prstGeom>
            <a:grpFill/>
            <a:ln>
              <a:solidFill>
                <a:srgbClr val="0432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AB63184-DDAE-FD4C-994A-5AFCBAC34877}"/>
              </a:ext>
            </a:extLst>
          </p:cNvPr>
          <p:cNvSpPr/>
          <p:nvPr/>
        </p:nvSpPr>
        <p:spPr>
          <a:xfrm>
            <a:off x="228600" y="5029199"/>
            <a:ext cx="8610600" cy="130717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Embedding tables are organized as a set of potentially millions of vectors: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lookup and pooling operations represent sparse features learned during training and generally exhibit 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ea typeface="+mn-ea"/>
                <a:cs typeface="+mn-cs"/>
              </a:rPr>
              <a:t>Gather-Reduce pattern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,</a:t>
            </a:r>
            <a:r>
              <a:rPr kumimoji="0" lang="en-US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via Caffe2’s 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ea typeface="+mn-ea"/>
                <a:cs typeface="+mn-cs"/>
              </a:rPr>
              <a:t>SparseLengths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ea typeface="+mn-ea"/>
                <a:cs typeface="+mn-cs"/>
              </a:rPr>
              <a:t> (SLS) operators</a:t>
            </a:r>
          </a:p>
        </p:txBody>
      </p:sp>
      <p:sp>
        <p:nvSpPr>
          <p:cNvPr id="10" name="Slide Number Placeholder 3">
            <a:extLst>
              <a:ext uri="{FF2B5EF4-FFF2-40B4-BE49-F238E27FC236}">
                <a16:creationId xmlns:a16="http://schemas.microsoft.com/office/drawing/2014/main" id="{50C9D361-6311-0941-B97A-367A6292279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</p:spPr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DA45D48-602B-F24B-BEB2-127BA812387B}"/>
              </a:ext>
            </a:extLst>
          </p:cNvPr>
          <p:cNvSpPr/>
          <p:nvPr/>
        </p:nvSpPr>
        <p:spPr>
          <a:xfrm>
            <a:off x="237294" y="6536862"/>
            <a:ext cx="776370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Ke</a:t>
            </a:r>
            <a:r>
              <a:rPr kumimoji="0" lang="en-US" sz="12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et al. ”</a:t>
            </a:r>
            <a:r>
              <a:rPr kumimoji="0" lang="en-US" sz="120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RecNMP</a:t>
            </a:r>
            <a:r>
              <a:rPr kumimoji="0" lang="en-US" sz="12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Accelerating personalized recommendation with near-memory processing," ISCA 2020</a:t>
            </a:r>
          </a:p>
        </p:txBody>
      </p:sp>
    </p:spTree>
    <p:extLst>
      <p:ext uri="{BB962C8B-B14F-4D97-AF65-F5344CB8AC3E}">
        <p14:creationId xmlns:p14="http://schemas.microsoft.com/office/powerpoint/2010/main" val="283928536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378390-40B4-384A-B42F-16F2B4CF6B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DLRM Performance Characterization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D0520198-9508-E64C-95A4-15313EE04E2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6970" t="11641" b="1760"/>
          <a:stretch/>
        </p:blipFill>
        <p:spPr>
          <a:xfrm>
            <a:off x="169011" y="1659789"/>
            <a:ext cx="2486622" cy="2691440"/>
          </a:xfr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D3BDAAA-0247-4D4E-9976-90A97F645A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14816" y="1595960"/>
            <a:ext cx="3016316" cy="241843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0829F0A-4A56-2548-AA8E-090EDBB66CD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51215" y="1734551"/>
            <a:ext cx="3192785" cy="1947033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FFC519B-F1CC-5545-BD58-33DD81899E51}"/>
              </a:ext>
            </a:extLst>
          </p:cNvPr>
          <p:cNvSpPr txBox="1">
            <a:spLocks/>
          </p:cNvSpPr>
          <p:nvPr/>
        </p:nvSpPr>
        <p:spPr>
          <a:xfrm>
            <a:off x="169011" y="914400"/>
            <a:ext cx="8894602" cy="53155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Garamond" panose="02020404030301010803" pitchFamily="18" charset="0"/>
                <a:ea typeface="+mn-ea"/>
                <a:cs typeface="Segoe UI" panose="020B050204020402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ambria" panose="02040503050406030204" pitchFamily="18" charset="0"/>
              <a:buChar char="-"/>
              <a:defRPr sz="2400" kern="1200">
                <a:solidFill>
                  <a:schemeClr val="tx1"/>
                </a:solidFill>
                <a:latin typeface="Garamond" panose="02020404030301010803" pitchFamily="18" charset="0"/>
                <a:ea typeface="+mn-ea"/>
                <a:cs typeface="Segoe UI" panose="020B0502040204020203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Garamond" panose="02020404030301010803" pitchFamily="18" charset="0"/>
                <a:ea typeface="+mn-ea"/>
                <a:cs typeface="Segoe UI" panose="020B0502040204020203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Garamond" panose="02020404030301010803" pitchFamily="18" charset="0"/>
                <a:ea typeface="+mn-ea"/>
                <a:cs typeface="Segoe UI" panose="020B0502040204020203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Garamond" panose="02020404030301010803" pitchFamily="18" charset="0"/>
                <a:ea typeface="+mn-ea"/>
                <a:cs typeface="Segoe UI" panose="020B0502040204020203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defTabSz="914400" eaLnBrk="0" latinLnBrk="0" hangingPunct="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lang="en-US" sz="2400" dirty="0">
                <a:latin typeface="+mn-lt"/>
                <a:ea typeface="ＭＳ Ｐゴシック" charset="0"/>
              </a:rPr>
              <a:t>Identifying </a:t>
            </a:r>
            <a:r>
              <a:rPr lang="en-US" sz="2400" dirty="0">
                <a:solidFill>
                  <a:srgbClr val="C00000"/>
                </a:solidFill>
                <a:latin typeface="+mn-lt"/>
                <a:ea typeface="ＭＳ Ｐゴシック" charset="0"/>
              </a:rPr>
              <a:t>key performance bottlenecks</a:t>
            </a:r>
            <a:r>
              <a:rPr lang="en-US" sz="2400" dirty="0">
                <a:latin typeface="+mn-lt"/>
                <a:ea typeface="ＭＳ Ｐゴシック" charset="0"/>
              </a:rPr>
              <a:t> for the DLRM system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385CB2F1-E0F9-AC45-96B8-8969BA2CDDE3}"/>
              </a:ext>
            </a:extLst>
          </p:cNvPr>
          <p:cNvSpPr/>
          <p:nvPr/>
        </p:nvSpPr>
        <p:spPr>
          <a:xfrm>
            <a:off x="518123" y="4648200"/>
            <a:ext cx="4098189" cy="1438159"/>
          </a:xfrm>
          <a:prstGeom prst="roundRect">
            <a:avLst>
              <a:gd name="adj" fmla="val 5638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SparseLengths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 (SLS) operators:</a:t>
            </a:r>
          </a:p>
          <a:p>
            <a:pPr marL="285750" marR="0" lvl="0" indent="-28575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ea typeface="+mn-ea"/>
                <a:cs typeface="+mn-cs"/>
              </a:rPr>
              <a:t>Low FP intensity</a:t>
            </a:r>
          </a:p>
          <a:p>
            <a:pPr marL="285750" marR="0" lvl="0" indent="-28575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600" dirty="0">
                <a:solidFill>
                  <a:schemeClr val="tx1"/>
                </a:solidFill>
              </a:rPr>
              <a:t>Larger batch size: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  <a:p>
            <a:pPr marL="742950" lvl="1" indent="-285750" defTabSz="457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ea typeface="+mn-ea"/>
                <a:cs typeface="+mn-cs"/>
              </a:rPr>
              <a:t>Higher memory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</a:rPr>
              <a:t>footprint</a:t>
            </a:r>
            <a:endParaRPr lang="en-US" sz="1600" dirty="0">
              <a:solidFill>
                <a:srgbClr val="7030A0"/>
              </a:solidFill>
            </a:endParaRPr>
          </a:p>
          <a:p>
            <a:pPr marL="742950" lvl="1" indent="-285750" defTabSz="457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ea typeface="+mn-ea"/>
                <a:cs typeface="+mn-cs"/>
              </a:rPr>
              <a:t>Higher memory intensity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FEB7CDCE-587B-D244-9B8E-063032F05B3E}"/>
              </a:ext>
            </a:extLst>
          </p:cNvPr>
          <p:cNvSpPr/>
          <p:nvPr/>
        </p:nvSpPr>
        <p:spPr>
          <a:xfrm>
            <a:off x="3064741" y="3046960"/>
            <a:ext cx="598797" cy="634624"/>
          </a:xfrm>
          <a:prstGeom prst="ellipse">
            <a:avLst/>
          </a:prstGeom>
          <a:solidFill>
            <a:srgbClr val="FF595E">
              <a:alpha val="25098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C4FEE2AA-E699-0943-95D7-8BEFC3522B83}"/>
              </a:ext>
            </a:extLst>
          </p:cNvPr>
          <p:cNvSpPr/>
          <p:nvPr/>
        </p:nvSpPr>
        <p:spPr>
          <a:xfrm>
            <a:off x="4876800" y="4648200"/>
            <a:ext cx="3962400" cy="1438160"/>
          </a:xfrm>
          <a:prstGeom prst="roundRect">
            <a:avLst>
              <a:gd name="adj" fmla="val 5638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The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ea typeface="+mn-ea"/>
                <a:cs typeface="+mn-cs"/>
              </a:rPr>
              <a:t>memory bandwidth can easily be saturated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by embedding operations especially as both the batch size and the number of threads increase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584B622A-497B-A140-9A55-775D90D1F90F}"/>
              </a:ext>
            </a:extLst>
          </p:cNvPr>
          <p:cNvCxnSpPr/>
          <p:nvPr/>
        </p:nvCxnSpPr>
        <p:spPr>
          <a:xfrm flipV="1">
            <a:off x="7998031" y="2362200"/>
            <a:ext cx="0" cy="929415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Oval 16">
            <a:extLst>
              <a:ext uri="{FF2B5EF4-FFF2-40B4-BE49-F238E27FC236}">
                <a16:creationId xmlns:a16="http://schemas.microsoft.com/office/drawing/2014/main" id="{E0DCD08D-8CB3-2442-BDC7-B09C61CE6D37}"/>
              </a:ext>
            </a:extLst>
          </p:cNvPr>
          <p:cNvSpPr/>
          <p:nvPr/>
        </p:nvSpPr>
        <p:spPr>
          <a:xfrm>
            <a:off x="838200" y="2590799"/>
            <a:ext cx="762000" cy="1423599"/>
          </a:xfrm>
          <a:prstGeom prst="ellipse">
            <a:avLst/>
          </a:prstGeom>
          <a:solidFill>
            <a:srgbClr val="FF595E">
              <a:alpha val="25098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Slide Number Placeholder 3">
            <a:extLst>
              <a:ext uri="{FF2B5EF4-FFF2-40B4-BE49-F238E27FC236}">
                <a16:creationId xmlns:a16="http://schemas.microsoft.com/office/drawing/2014/main" id="{0C574AB5-F4F6-9444-9694-38EA33BD2C2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</p:spPr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5A25315-B22D-524A-BEC6-D6B0653137B4}"/>
              </a:ext>
            </a:extLst>
          </p:cNvPr>
          <p:cNvSpPr/>
          <p:nvPr/>
        </p:nvSpPr>
        <p:spPr>
          <a:xfrm>
            <a:off x="237294" y="6536862"/>
            <a:ext cx="776370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Ke</a:t>
            </a:r>
            <a:r>
              <a:rPr kumimoji="0" lang="en-US" sz="12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et al. ”</a:t>
            </a:r>
            <a:r>
              <a:rPr kumimoji="0" lang="en-US" sz="120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RecNMP</a:t>
            </a:r>
            <a:r>
              <a:rPr kumimoji="0" lang="en-US" sz="12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Accelerating personalized recommendation with near-memory processing," ISCA 2020</a:t>
            </a:r>
          </a:p>
        </p:txBody>
      </p:sp>
    </p:spTree>
    <p:extLst>
      <p:ext uri="{BB962C8B-B14F-4D97-AF65-F5344CB8AC3E}">
        <p14:creationId xmlns:p14="http://schemas.microsoft.com/office/powerpoint/2010/main" val="11060964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1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503562-1105-B143-B344-596F90B4ED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1"/>
            <a:ext cx="4343400" cy="5276850"/>
          </a:xfrm>
        </p:spPr>
        <p:txBody>
          <a:bodyPr/>
          <a:lstStyle/>
          <a:p>
            <a:r>
              <a:rPr lang="en-US" dirty="0"/>
              <a:t>Recommendation system</a:t>
            </a:r>
          </a:p>
          <a:p>
            <a:pPr lvl="1"/>
            <a:r>
              <a:rPr lang="en-US" dirty="0">
                <a:solidFill>
                  <a:srgbClr val="00B0F0"/>
                </a:solidFill>
              </a:rPr>
              <a:t>Feature generation</a:t>
            </a:r>
          </a:p>
          <a:p>
            <a:pPr lvl="2"/>
            <a:r>
              <a:rPr lang="en-US" dirty="0"/>
              <a:t>Classification, object detection, feature extraction</a:t>
            </a:r>
          </a:p>
          <a:p>
            <a:pPr lvl="2"/>
            <a:r>
              <a:rPr lang="en-US" dirty="0">
                <a:solidFill>
                  <a:srgbClr val="0070C0"/>
                </a:solidFill>
              </a:rPr>
              <a:t>Compute-bound</a:t>
            </a:r>
          </a:p>
          <a:p>
            <a:pPr lvl="2"/>
            <a:r>
              <a:rPr lang="en-US" dirty="0"/>
              <a:t>Good fit for GPU</a:t>
            </a:r>
          </a:p>
          <a:p>
            <a:pPr lvl="1"/>
            <a:r>
              <a:rPr lang="en-US" dirty="0">
                <a:solidFill>
                  <a:srgbClr val="7030A0"/>
                </a:solidFill>
              </a:rPr>
              <a:t>Matching and ranking</a:t>
            </a:r>
          </a:p>
          <a:p>
            <a:pPr lvl="2"/>
            <a:r>
              <a:rPr lang="en-US" dirty="0"/>
              <a:t>Coarse-grained matching, fine-grained ranking</a:t>
            </a:r>
          </a:p>
          <a:p>
            <a:pPr lvl="2"/>
            <a:r>
              <a:rPr lang="en-US" dirty="0">
                <a:solidFill>
                  <a:srgbClr val="C00000"/>
                </a:solidFill>
              </a:rPr>
              <a:t>Memory-bound</a:t>
            </a:r>
          </a:p>
          <a:p>
            <a:pPr lvl="3"/>
            <a:r>
              <a:rPr lang="en-US" dirty="0"/>
              <a:t>Most latency (89.87%) and energy (82.97%)</a:t>
            </a:r>
          </a:p>
          <a:p>
            <a:pPr lvl="3"/>
            <a:r>
              <a:rPr lang="en-US" dirty="0"/>
              <a:t>Typically run on CPU</a:t>
            </a:r>
          </a:p>
        </p:txBody>
      </p:sp>
      <p:sp>
        <p:nvSpPr>
          <p:cNvPr id="10" name="Slide Number Placeholder 3">
            <a:extLst>
              <a:ext uri="{FF2B5EF4-FFF2-40B4-BE49-F238E27FC236}">
                <a16:creationId xmlns:a16="http://schemas.microsoft.com/office/drawing/2014/main" id="{2D0B177B-2CDD-814B-9E0F-09150497683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</p:spPr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8EFE2CF-7C87-0C49-99AB-9096507289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43873"/>
            <a:ext cx="8610600" cy="870527"/>
          </a:xfrm>
        </p:spPr>
        <p:txBody>
          <a:bodyPr>
            <a:noAutofit/>
          </a:bodyPr>
          <a:lstStyle/>
          <a:p>
            <a:r>
              <a:rPr lang="en-US" sz="3800" dirty="0"/>
              <a:t>Feature Generation + Matching &amp; Ranking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07051BE0-DD17-0B44-BD5F-F50E0FCABF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4338638" y="1634234"/>
            <a:ext cx="4876800" cy="3964182"/>
          </a:xfrm>
          <a:prstGeom prst="rect">
            <a:avLst/>
          </a:prstGeom>
        </p:spPr>
      </p:pic>
      <p:sp>
        <p:nvSpPr>
          <p:cNvPr id="20" name="TextBox 19">
            <a:hlinkClick r:id="rId4"/>
            <a:extLst>
              <a:ext uri="{FF2B5EF4-FFF2-40B4-BE49-F238E27FC236}">
                <a16:creationId xmlns:a16="http://schemas.microsoft.com/office/drawing/2014/main" id="{EA7EB9FD-19AC-6544-8EE0-21260849AF73}"/>
              </a:ext>
            </a:extLst>
          </p:cNvPr>
          <p:cNvSpPr txBox="1"/>
          <p:nvPr/>
        </p:nvSpPr>
        <p:spPr>
          <a:xfrm>
            <a:off x="285523" y="6550968"/>
            <a:ext cx="809647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en-US" sz="900" dirty="0" err="1"/>
              <a:t>Niu</a:t>
            </a:r>
            <a:r>
              <a:rPr lang="en-US" altLang="en-US" sz="900" dirty="0"/>
              <a:t> et al., 184QPS/W 64Mb/mm2 3D Logic-to-DRAM Hybrid Bonding with Process-Near-Memory Engine for Recommendation System, ISSCC 2022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971117631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503562-1105-B143-B344-596F90B4ED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1"/>
            <a:ext cx="6593222" cy="5276850"/>
          </a:xfrm>
        </p:spPr>
        <p:txBody>
          <a:bodyPr/>
          <a:lstStyle/>
          <a:p>
            <a:r>
              <a:rPr lang="en-US" dirty="0"/>
              <a:t>Coarse-grained matching</a:t>
            </a:r>
          </a:p>
          <a:p>
            <a:pPr lvl="1"/>
            <a:r>
              <a:rPr lang="en-US" sz="2000" dirty="0"/>
              <a:t>Binary feature vectors with 512 dimensions</a:t>
            </a:r>
          </a:p>
          <a:p>
            <a:pPr lvl="1"/>
            <a:r>
              <a:rPr lang="en-US" sz="2000" dirty="0">
                <a:solidFill>
                  <a:srgbClr val="0070C0"/>
                </a:solidFill>
              </a:rPr>
              <a:t>Distance calculation</a:t>
            </a:r>
          </a:p>
          <a:p>
            <a:pPr lvl="1"/>
            <a:r>
              <a:rPr lang="en-US" sz="2000" dirty="0"/>
              <a:t>Top-1000 items selected from 40K items</a:t>
            </a:r>
          </a:p>
          <a:p>
            <a:r>
              <a:rPr lang="en-US" dirty="0"/>
              <a:t>Fine-grained ranking</a:t>
            </a:r>
          </a:p>
          <a:p>
            <a:pPr lvl="1"/>
            <a:r>
              <a:rPr lang="en-US" sz="2000" dirty="0"/>
              <a:t>Features with 8 bits x 1024 dimensions</a:t>
            </a:r>
          </a:p>
          <a:p>
            <a:pPr lvl="1"/>
            <a:r>
              <a:rPr lang="en-US" sz="2000" dirty="0"/>
              <a:t>3-layer </a:t>
            </a:r>
            <a:r>
              <a:rPr lang="en-US" sz="2000" dirty="0">
                <a:solidFill>
                  <a:srgbClr val="0070C0"/>
                </a:solidFill>
              </a:rPr>
              <a:t>MLP</a:t>
            </a:r>
            <a:r>
              <a:rPr lang="en-US" sz="2000" dirty="0"/>
              <a:t> (2048-256-64-1) for </a:t>
            </a:r>
            <a:r>
              <a:rPr lang="en-US" sz="2000" dirty="0">
                <a:solidFill>
                  <a:srgbClr val="0070C0"/>
                </a:solidFill>
              </a:rPr>
              <a:t>similarity prediction</a:t>
            </a:r>
          </a:p>
          <a:p>
            <a:pPr lvl="1"/>
            <a:r>
              <a:rPr lang="en-US" sz="2000" dirty="0"/>
              <a:t>Top-100 ranking results from 1K items</a:t>
            </a:r>
          </a:p>
        </p:txBody>
      </p:sp>
      <p:sp>
        <p:nvSpPr>
          <p:cNvPr id="10" name="Slide Number Placeholder 3">
            <a:extLst>
              <a:ext uri="{FF2B5EF4-FFF2-40B4-BE49-F238E27FC236}">
                <a16:creationId xmlns:a16="http://schemas.microsoft.com/office/drawing/2014/main" id="{2D0B177B-2CDD-814B-9E0F-09150497683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</p:spPr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8EFE2CF-7C87-0C49-99AB-9096507289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43873"/>
            <a:ext cx="8610600" cy="870527"/>
          </a:xfrm>
        </p:spPr>
        <p:txBody>
          <a:bodyPr>
            <a:noAutofit/>
          </a:bodyPr>
          <a:lstStyle/>
          <a:p>
            <a:r>
              <a:rPr lang="en-US" dirty="0"/>
              <a:t>Matching &amp; Ranking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07051BE0-DD17-0B44-BD5F-F50E0FCABF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6175370" y="1422977"/>
            <a:ext cx="2938805" cy="23888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9CFE2A6-FD02-E34B-96A1-ECA2186B12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3574327" y="1133479"/>
            <a:ext cx="1995346" cy="8567588"/>
          </a:xfrm>
          <a:prstGeom prst="rect">
            <a:avLst/>
          </a:prstGeom>
        </p:spPr>
      </p:pic>
      <p:sp>
        <p:nvSpPr>
          <p:cNvPr id="7" name="TextBox 6">
            <a:hlinkClick r:id="rId5"/>
            <a:extLst>
              <a:ext uri="{FF2B5EF4-FFF2-40B4-BE49-F238E27FC236}">
                <a16:creationId xmlns:a16="http://schemas.microsoft.com/office/drawing/2014/main" id="{3E296082-8201-6E42-8E6C-1B193F785881}"/>
              </a:ext>
            </a:extLst>
          </p:cNvPr>
          <p:cNvSpPr txBox="1"/>
          <p:nvPr/>
        </p:nvSpPr>
        <p:spPr>
          <a:xfrm>
            <a:off x="285523" y="6550968"/>
            <a:ext cx="809647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en-US" sz="900" dirty="0" err="1"/>
              <a:t>Niu</a:t>
            </a:r>
            <a:r>
              <a:rPr lang="en-US" altLang="en-US" sz="900" dirty="0"/>
              <a:t> et al., 184QPS/W 64Mb/mm2 3D Logic-to-DRAM Hybrid Bonding with Process-Near-Memory Engine for Recommendation System, ISSCC 2022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64619940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1" name="Title 4">
            <a:extLst>
              <a:ext uri="{FF2B5EF4-FFF2-40B4-BE49-F238E27FC236}">
                <a16:creationId xmlns:a16="http://schemas.microsoft.com/office/drawing/2014/main" id="{3EED7687-CDCE-2140-B64B-C2DDCBE5E7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7200" y="1143000"/>
            <a:ext cx="8229600" cy="2209800"/>
          </a:xfrm>
        </p:spPr>
        <p:txBody>
          <a:bodyPr anchor="ctr"/>
          <a:lstStyle/>
          <a:p>
            <a:pPr algn="ctr"/>
            <a:r>
              <a:rPr lang="en-US" altLang="en-US" dirty="0">
                <a:ea typeface="ＭＳ Ｐゴシック" panose="020B0600070205080204" pitchFamily="34" charset="-128"/>
              </a:rPr>
              <a:t>3D Logic-to-DRAM </a:t>
            </a:r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dirty="0">
                <a:ea typeface="ＭＳ Ｐゴシック" panose="020B0600070205080204" pitchFamily="34" charset="-128"/>
              </a:rPr>
              <a:t>Hybrid Bonding</a:t>
            </a:r>
          </a:p>
        </p:txBody>
      </p:sp>
      <p:sp>
        <p:nvSpPr>
          <p:cNvPr id="112642" name="Subtitle 5">
            <a:extLst>
              <a:ext uri="{FF2B5EF4-FFF2-40B4-BE49-F238E27FC236}">
                <a16:creationId xmlns:a16="http://schemas.microsoft.com/office/drawing/2014/main" id="{1296148F-B065-5A41-A4F5-F26A00ED7EA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12643" name="Slide Number Placeholder 3">
            <a:extLst>
              <a:ext uri="{FF2B5EF4-FFF2-40B4-BE49-F238E27FC236}">
                <a16:creationId xmlns:a16="http://schemas.microsoft.com/office/drawing/2014/main" id="{33082F32-260D-924C-860F-34D4C6C2DE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D9883D2-CAC3-C045-879F-948BD6C49DD9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9241001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B0937A-8480-B748-AF02-B14403ACF7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0"/>
            <a:ext cx="8851900" cy="884238"/>
          </a:xfrm>
        </p:spPr>
        <p:txBody>
          <a:bodyPr anchor="ctr"/>
          <a:lstStyle/>
          <a:p>
            <a:r>
              <a:rPr lang="en-US" dirty="0">
                <a:solidFill>
                  <a:srgbClr val="006633"/>
                </a:solidFill>
              </a:rPr>
              <a:t>HB-PNM: Overall Architecture (I)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78BD05-2E95-984E-8F35-2CBFD3B723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534400" cy="5059362"/>
          </a:xfrm>
        </p:spPr>
        <p:txBody>
          <a:bodyPr/>
          <a:lstStyle/>
          <a:p>
            <a:r>
              <a:rPr lang="en-US" dirty="0"/>
              <a:t>3D-stacked </a:t>
            </a:r>
            <a:r>
              <a:rPr lang="en-US" dirty="0">
                <a:solidFill>
                  <a:srgbClr val="0070C0"/>
                </a:solidFill>
              </a:rPr>
              <a:t>logic die and DRAM die</a:t>
            </a:r>
            <a:r>
              <a:rPr lang="en-US" dirty="0"/>
              <a:t> vertically bonded by </a:t>
            </a:r>
            <a:r>
              <a:rPr lang="en-US" dirty="0">
                <a:solidFill>
                  <a:srgbClr val="7030A0"/>
                </a:solidFill>
              </a:rPr>
              <a:t>hybrid bonding </a:t>
            </a:r>
            <a:r>
              <a:rPr lang="en-US" dirty="0"/>
              <a:t>(HB)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DD3B14-C38A-CD43-A830-5A9D199280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92004D-7284-C244-B275-AB956C66515A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554C7ED-BA8F-B744-889D-44668B3668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0" y="1752600"/>
            <a:ext cx="5486400" cy="4702629"/>
          </a:xfrm>
          <a:prstGeom prst="rect">
            <a:avLst/>
          </a:prstGeom>
        </p:spPr>
      </p:pic>
      <p:sp>
        <p:nvSpPr>
          <p:cNvPr id="13" name="TextBox 12">
            <a:hlinkClick r:id="rId3"/>
            <a:extLst>
              <a:ext uri="{FF2B5EF4-FFF2-40B4-BE49-F238E27FC236}">
                <a16:creationId xmlns:a16="http://schemas.microsoft.com/office/drawing/2014/main" id="{456D9861-C519-CF45-8A84-159DD945735D}"/>
              </a:ext>
            </a:extLst>
          </p:cNvPr>
          <p:cNvSpPr txBox="1"/>
          <p:nvPr/>
        </p:nvSpPr>
        <p:spPr>
          <a:xfrm>
            <a:off x="285523" y="6550968"/>
            <a:ext cx="809647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Niu</a:t>
            </a:r>
            <a:r>
              <a:rPr kumimoji="0" lang="en-US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et al., 184QPS/W 64Mb/mm2 3D Logic-to-DRAM Hybrid Bonding with Process-Near-Memory Engine for Recommendation System, ISSCC 2022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830384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629AC1-76BA-0047-A84D-823522F2F5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193723"/>
          </a:xfrm>
        </p:spPr>
        <p:txBody>
          <a:bodyPr/>
          <a:lstStyle/>
          <a:p>
            <a:r>
              <a:rPr lang="en-US" dirty="0"/>
              <a:t>3D Logic-to-DRAM Hybrid Bonding</a:t>
            </a:r>
          </a:p>
          <a:p>
            <a:pPr lvl="1"/>
            <a:r>
              <a:rPr lang="en-US" dirty="0"/>
              <a:t>Face-to-face hybrid wafer bonding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891D3F-D152-9344-9026-3DCF898A87C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96CF17A-3047-224B-BC46-DD606BE3B22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sp>
        <p:nvSpPr>
          <p:cNvPr id="8" name="TextBox 7">
            <a:hlinkClick r:id="rId3"/>
            <a:extLst>
              <a:ext uri="{FF2B5EF4-FFF2-40B4-BE49-F238E27FC236}">
                <a16:creationId xmlns:a16="http://schemas.microsoft.com/office/drawing/2014/main" id="{74DBF204-63ED-AD4C-8897-01DC45C2AF70}"/>
              </a:ext>
            </a:extLst>
          </p:cNvPr>
          <p:cNvSpPr txBox="1"/>
          <p:nvPr/>
        </p:nvSpPr>
        <p:spPr>
          <a:xfrm>
            <a:off x="285523" y="6550968"/>
            <a:ext cx="809647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en-US" sz="900" dirty="0" err="1"/>
              <a:t>Niu</a:t>
            </a:r>
            <a:r>
              <a:rPr lang="en-US" altLang="en-US" sz="900" dirty="0"/>
              <a:t> et al., 184QPS/W 64Mb/mm2 3D Logic-to-DRAM Hybrid Bonding with Process-Near-Memory Engine for Recommendation System, ISSCC 2022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BB06B1C2-D6F2-9C4F-81ED-C5A515F72F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HB-PNM: Chip Implementation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9314809-DF9F-4D40-BA1A-001AC8A851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1465268" y="883835"/>
            <a:ext cx="2894385" cy="524394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504DCF1-DA80-FC4B-90DB-828E864B646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6315993" y="1394620"/>
            <a:ext cx="1706813" cy="3492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03FEE5E-8CA7-E440-815F-B4D7D53E0CC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43143" y="4703363"/>
            <a:ext cx="5096057" cy="138018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EFB0349-1FF1-2C4F-871A-11256E781D71}"/>
              </a:ext>
            </a:extLst>
          </p:cNvPr>
          <p:cNvSpPr txBox="1"/>
          <p:nvPr/>
        </p:nvSpPr>
        <p:spPr>
          <a:xfrm>
            <a:off x="5223410" y="6016823"/>
            <a:ext cx="21355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Cross-section illustration</a:t>
            </a:r>
          </a:p>
        </p:txBody>
      </p:sp>
    </p:spTree>
    <p:extLst>
      <p:ext uri="{BB962C8B-B14F-4D97-AF65-F5344CB8AC3E}">
        <p14:creationId xmlns:p14="http://schemas.microsoft.com/office/powerpoint/2010/main" val="941917029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DEB03D0-8190-D443-8C79-41C1214EAF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387" y="3458048"/>
            <a:ext cx="3719964" cy="221705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2806B28-E1D0-714E-8C6C-56E7F30BB3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03161" y="3511325"/>
            <a:ext cx="4830946" cy="24588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896BF00-CBE8-814D-B088-82A94D9E62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800" dirty="0"/>
              <a:t>UPMEM PIM System Organization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F3EBD4-3CCC-C145-B4CE-E1E9E72613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600" dirty="0"/>
              <a:t>A UPMEM DIMM contains </a:t>
            </a:r>
            <a:r>
              <a:rPr lang="en-US" sz="2600" dirty="0">
                <a:solidFill>
                  <a:srgbClr val="00B050"/>
                </a:solidFill>
              </a:rPr>
              <a:t>8 or 16 chips</a:t>
            </a:r>
          </a:p>
          <a:p>
            <a:pPr lvl="1"/>
            <a:r>
              <a:rPr lang="en-US" sz="2200" dirty="0"/>
              <a:t>Thus, </a:t>
            </a:r>
            <a:r>
              <a:rPr lang="en-US" sz="2200" dirty="0">
                <a:solidFill>
                  <a:srgbClr val="00B050"/>
                </a:solidFill>
              </a:rPr>
              <a:t>1 or 2 ranks </a:t>
            </a:r>
            <a:r>
              <a:rPr lang="en-US" sz="2200" dirty="0"/>
              <a:t>of 8 chips each</a:t>
            </a:r>
          </a:p>
          <a:p>
            <a:r>
              <a:rPr lang="en-US" sz="2600" dirty="0"/>
              <a:t>Inside each PIM chip there are:</a:t>
            </a:r>
          </a:p>
          <a:p>
            <a:pPr lvl="1"/>
            <a:r>
              <a:rPr lang="en-US" dirty="0"/>
              <a:t>8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64MB banks </a:t>
            </a:r>
            <a:r>
              <a:rPr lang="en-US" dirty="0"/>
              <a:t>per chip: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Main RAM (MRAM)</a:t>
            </a:r>
            <a:r>
              <a:rPr lang="en-US" dirty="0"/>
              <a:t> banks</a:t>
            </a:r>
          </a:p>
          <a:p>
            <a:pPr lvl="1"/>
            <a:r>
              <a:rPr lang="en-US" dirty="0"/>
              <a:t>8 </a:t>
            </a:r>
            <a:r>
              <a:rPr lang="en-US" dirty="0">
                <a:solidFill>
                  <a:srgbClr val="0070C0"/>
                </a:solidFill>
              </a:rPr>
              <a:t>DRAM Processing Units (DPUs)</a:t>
            </a:r>
            <a:r>
              <a:rPr lang="en-US" dirty="0"/>
              <a:t> in each chip, 64 DPUs per rank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A1802DE-1D59-FB46-A9C9-50AD777D44D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92728" y="4450292"/>
            <a:ext cx="2197507" cy="13896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276EC1F-546A-D24F-B390-78D54FF76D9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64245" y="4450292"/>
            <a:ext cx="1195702" cy="138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23851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629AC1-76BA-0047-A84D-823522F2F5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193723"/>
          </a:xfrm>
        </p:spPr>
        <p:txBody>
          <a:bodyPr/>
          <a:lstStyle/>
          <a:p>
            <a:r>
              <a:rPr lang="en-US" dirty="0"/>
              <a:t>3D Logic-to-DRAM Hybrid Bonding</a:t>
            </a:r>
          </a:p>
          <a:p>
            <a:pPr lvl="1"/>
            <a:r>
              <a:rPr lang="en-US" dirty="0"/>
              <a:t>Face-to-face hybrid wafer bonding</a:t>
            </a:r>
          </a:p>
          <a:p>
            <a:pPr lvl="2"/>
            <a:r>
              <a:rPr lang="en-US" dirty="0">
                <a:solidFill>
                  <a:srgbClr val="7030A0"/>
                </a:solidFill>
              </a:rPr>
              <a:t>Logic and memory manufactured independently</a:t>
            </a:r>
            <a:r>
              <a:rPr lang="en-US" dirty="0"/>
              <a:t>: this avoids the challenges of integrating logic into memory chips</a:t>
            </a:r>
          </a:p>
          <a:p>
            <a:pPr lvl="1"/>
            <a:r>
              <a:rPr lang="en-US" dirty="0"/>
              <a:t>Cu-Cu direct fusion with low bonding temperature (&lt;350ºC)</a:t>
            </a:r>
          </a:p>
          <a:p>
            <a:pPr lvl="1"/>
            <a:r>
              <a:rPr lang="en-US" dirty="0">
                <a:solidFill>
                  <a:srgbClr val="0070C0"/>
                </a:solidFill>
              </a:rPr>
              <a:t>Much denser vias than other 3D-stacking technologies</a:t>
            </a:r>
          </a:p>
          <a:p>
            <a:pPr lvl="2"/>
            <a:r>
              <a:rPr lang="en-US" dirty="0"/>
              <a:t>Low pitch size (3 um) vs. HBM </a:t>
            </a:r>
            <a:r>
              <a:rPr lang="en-US" dirty="0" err="1"/>
              <a:t>microbumps</a:t>
            </a:r>
            <a:r>
              <a:rPr lang="en-US" dirty="0"/>
              <a:t> (35 um</a:t>
            </a:r>
            <a:r>
              <a:rPr lang="en-US" baseline="30000" dirty="0"/>
              <a:t>1</a:t>
            </a:r>
            <a:r>
              <a:rPr lang="en-US" dirty="0"/>
              <a:t>)</a:t>
            </a:r>
          </a:p>
          <a:p>
            <a:pPr lvl="2"/>
            <a:r>
              <a:rPr lang="en-US" dirty="0"/>
              <a:t>High inter-layer bandwidth (1.38 TB/s) vs. HBM2E (460 GB/s</a:t>
            </a:r>
            <a:r>
              <a:rPr lang="en-US" baseline="30000" dirty="0"/>
              <a:t>2</a:t>
            </a:r>
            <a:r>
              <a:rPr lang="en-US" dirty="0"/>
              <a:t>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891D3F-D152-9344-9026-3DCF898A87C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96CF17A-3047-224B-BC46-DD606BE3B22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sp>
        <p:nvSpPr>
          <p:cNvPr id="8" name="TextBox 7">
            <a:hlinkClick r:id="rId3"/>
            <a:extLst>
              <a:ext uri="{FF2B5EF4-FFF2-40B4-BE49-F238E27FC236}">
                <a16:creationId xmlns:a16="http://schemas.microsoft.com/office/drawing/2014/main" id="{74DBF204-63ED-AD4C-8897-01DC45C2AF70}"/>
              </a:ext>
            </a:extLst>
          </p:cNvPr>
          <p:cNvSpPr txBox="1"/>
          <p:nvPr/>
        </p:nvSpPr>
        <p:spPr>
          <a:xfrm>
            <a:off x="285523" y="6550968"/>
            <a:ext cx="809647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en-US" sz="900" dirty="0" err="1"/>
              <a:t>Niu</a:t>
            </a:r>
            <a:r>
              <a:rPr lang="en-US" altLang="en-US" sz="900" dirty="0"/>
              <a:t> et al., 184QPS/W 64Mb/mm2 3D Logic-to-DRAM Hybrid Bonding with Process-Near-Memory Engine for Recommendation System, ISSCC 2022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BB06B1C2-D6F2-9C4F-81ED-C5A515F72F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800" dirty="0"/>
              <a:t>HB-PNM: Hybrid-Bonding Interconnection</a:t>
            </a:r>
          </a:p>
        </p:txBody>
      </p:sp>
      <p:sp>
        <p:nvSpPr>
          <p:cNvPr id="13" name="TextBox 12">
            <a:hlinkClick r:id="rId3"/>
            <a:extLst>
              <a:ext uri="{FF2B5EF4-FFF2-40B4-BE49-F238E27FC236}">
                <a16:creationId xmlns:a16="http://schemas.microsoft.com/office/drawing/2014/main" id="{4D6C8909-7421-9F42-9F91-023C7D85E706}"/>
              </a:ext>
            </a:extLst>
          </p:cNvPr>
          <p:cNvSpPr txBox="1"/>
          <p:nvPr/>
        </p:nvSpPr>
        <p:spPr>
          <a:xfrm>
            <a:off x="285523" y="6096000"/>
            <a:ext cx="85536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900" baseline="30000" dirty="0">
                <a:solidFill>
                  <a:srgbClr val="222222"/>
                </a:solidFill>
              </a:rPr>
              <a:t>1 </a:t>
            </a:r>
            <a:r>
              <a:rPr lang="en-US" sz="900" dirty="0">
                <a:solidFill>
                  <a:srgbClr val="222222"/>
                </a:solidFill>
              </a:rPr>
              <a:t>Kim et al. Signal Integrity and Computing Performance Analysis of a Processing-In-Memory of High Bandwidth Memory (PIM-HBM) Scheme, IEEE TCPMT, 2021</a:t>
            </a:r>
          </a:p>
          <a:p>
            <a:pPr lvl="0"/>
            <a:r>
              <a:rPr kumimoji="0" lang="en-US" sz="900" b="0" u="none" strike="noStrike" kern="1200" cap="none" spc="0" normalizeH="0" baseline="3000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</a:rPr>
              <a:t>2</a:t>
            </a:r>
            <a:r>
              <a:rPr kumimoji="0" lang="en-US" sz="900" b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</a:rPr>
              <a:t> </a:t>
            </a:r>
            <a:r>
              <a:rPr lang="en-US" sz="900" dirty="0">
                <a:solidFill>
                  <a:srgbClr val="0070C0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https://product.skhynix.com/products/dram/hbm/hbm2e.go</a:t>
            </a:r>
            <a:endParaRPr lang="en-US" sz="900" dirty="0">
              <a:solidFill>
                <a:srgbClr val="0070C0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5E8C23C-8948-B74F-8333-AF7083E14FE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3706669" y="837842"/>
            <a:ext cx="1730662" cy="8436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26800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629AC1-76BA-0047-A84D-823522F2F5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193723"/>
          </a:xfrm>
        </p:spPr>
        <p:txBody>
          <a:bodyPr/>
          <a:lstStyle/>
          <a:p>
            <a:r>
              <a:rPr lang="en-US" dirty="0"/>
              <a:t>DRAM die and logic die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891D3F-D152-9344-9026-3DCF898A87C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96CF17A-3047-224B-BC46-DD606BE3B22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sp>
        <p:nvSpPr>
          <p:cNvPr id="8" name="TextBox 7">
            <a:hlinkClick r:id="rId3"/>
            <a:extLst>
              <a:ext uri="{FF2B5EF4-FFF2-40B4-BE49-F238E27FC236}">
                <a16:creationId xmlns:a16="http://schemas.microsoft.com/office/drawing/2014/main" id="{74DBF204-63ED-AD4C-8897-01DC45C2AF70}"/>
              </a:ext>
            </a:extLst>
          </p:cNvPr>
          <p:cNvSpPr txBox="1"/>
          <p:nvPr/>
        </p:nvSpPr>
        <p:spPr>
          <a:xfrm>
            <a:off x="285523" y="6550968"/>
            <a:ext cx="809647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en-US" sz="900" dirty="0" err="1"/>
              <a:t>Niu</a:t>
            </a:r>
            <a:r>
              <a:rPr lang="en-US" altLang="en-US" sz="900" dirty="0"/>
              <a:t> et al., 184QPS/W 64Mb/mm2 3D Logic-to-DRAM Hybrid Bonding with Process-Near-Memory Engine for Recommendation System, ISSCC 2022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041F0F4-76CC-4D4C-B2E7-44CB187F22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2263140" y="480060"/>
            <a:ext cx="461772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065FA95D-5DC1-1A41-BE2C-DF40A0DAA9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HB-PNM: DRAM Die and Logic Die</a:t>
            </a:r>
          </a:p>
        </p:txBody>
      </p:sp>
    </p:spTree>
    <p:extLst>
      <p:ext uri="{BB962C8B-B14F-4D97-AF65-F5344CB8AC3E}">
        <p14:creationId xmlns:p14="http://schemas.microsoft.com/office/powerpoint/2010/main" val="718847346"/>
      </p:ext>
    </p:ext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1" name="Title 4">
            <a:extLst>
              <a:ext uri="{FF2B5EF4-FFF2-40B4-BE49-F238E27FC236}">
                <a16:creationId xmlns:a16="http://schemas.microsoft.com/office/drawing/2014/main" id="{3EED7687-CDCE-2140-B64B-C2DDCBE5E7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7200" y="1143000"/>
            <a:ext cx="8229600" cy="2209800"/>
          </a:xfrm>
        </p:spPr>
        <p:txBody>
          <a:bodyPr anchor="ctr"/>
          <a:lstStyle/>
          <a:p>
            <a:pPr algn="ctr"/>
            <a:r>
              <a:rPr lang="en-US" altLang="en-US" dirty="0">
                <a:ea typeface="ＭＳ Ｐゴシック" panose="020B0600070205080204" pitchFamily="34" charset="-128"/>
              </a:rPr>
              <a:t>HB-PNM Architecture</a:t>
            </a:r>
          </a:p>
        </p:txBody>
      </p:sp>
      <p:sp>
        <p:nvSpPr>
          <p:cNvPr id="112642" name="Subtitle 5">
            <a:extLst>
              <a:ext uri="{FF2B5EF4-FFF2-40B4-BE49-F238E27FC236}">
                <a16:creationId xmlns:a16="http://schemas.microsoft.com/office/drawing/2014/main" id="{1296148F-B065-5A41-A4F5-F26A00ED7EA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12643" name="Slide Number Placeholder 3">
            <a:extLst>
              <a:ext uri="{FF2B5EF4-FFF2-40B4-BE49-F238E27FC236}">
                <a16:creationId xmlns:a16="http://schemas.microsoft.com/office/drawing/2014/main" id="{33082F32-260D-924C-860F-34D4C6C2DE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D9883D2-CAC3-C045-879F-948BD6C49DD9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5821537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78BD05-2E95-984E-8F35-2CBFD3B723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5875027" cy="5059362"/>
          </a:xfrm>
        </p:spPr>
        <p:txBody>
          <a:bodyPr/>
          <a:lstStyle/>
          <a:p>
            <a:r>
              <a:rPr lang="en-US" sz="2000" dirty="0"/>
              <a:t>DRAM die composed of 6x6 </a:t>
            </a:r>
            <a:r>
              <a:rPr lang="en-US" sz="2000" dirty="0">
                <a:solidFill>
                  <a:srgbClr val="0070C0"/>
                </a:solidFill>
              </a:rPr>
              <a:t>1Gb DRAM cores</a:t>
            </a:r>
          </a:p>
          <a:p>
            <a:pPr lvl="1"/>
            <a:r>
              <a:rPr lang="en-US" sz="1800" dirty="0"/>
              <a:t>8 banks per core</a:t>
            </a:r>
          </a:p>
          <a:p>
            <a:pPr lvl="1"/>
            <a:r>
              <a:rPr lang="en-US" sz="1800" dirty="0"/>
              <a:t>128-bit I/O per bank</a:t>
            </a:r>
          </a:p>
          <a:p>
            <a:pPr lvl="1"/>
            <a:r>
              <a:rPr lang="en-US" sz="1800" dirty="0"/>
              <a:t>On-chip ECC (8 Mb per 128 Mb)</a:t>
            </a:r>
          </a:p>
          <a:p>
            <a:pPr lvl="1"/>
            <a:endParaRPr lang="en-US" sz="1800" dirty="0"/>
          </a:p>
          <a:p>
            <a:endParaRPr lang="en-US" sz="2000" dirty="0"/>
          </a:p>
          <a:p>
            <a:pPr lvl="1"/>
            <a:endParaRPr lang="en-US" sz="18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DD3B14-C38A-CD43-A830-5A9D199280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92004D-7284-C244-B275-AB956C66515A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F3E264C-8DEA-444C-946D-1A2909F816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711200" y="2082800"/>
            <a:ext cx="2362200" cy="32258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CB34FB2-1063-DB4B-9132-28CC312D5980}"/>
              </a:ext>
            </a:extLst>
          </p:cNvPr>
          <p:cNvSpPr txBox="1"/>
          <p:nvPr/>
        </p:nvSpPr>
        <p:spPr>
          <a:xfrm>
            <a:off x="6553200" y="4921651"/>
            <a:ext cx="235453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HB imposes design constraints on location of memory controllers (MC) and PHY</a:t>
            </a: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37BCAB14-E51F-EA4D-BB83-FD988918B0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6633"/>
                </a:solidFill>
              </a:rPr>
              <a:t>HB-PNM Architecture</a:t>
            </a:r>
            <a:endParaRPr lang="en-US" dirty="0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D427CFF5-9F78-B745-B88D-9E16C94E7AD8}"/>
              </a:ext>
            </a:extLst>
          </p:cNvPr>
          <p:cNvGrpSpPr/>
          <p:nvPr/>
        </p:nvGrpSpPr>
        <p:grpSpPr>
          <a:xfrm>
            <a:off x="2432050" y="1041033"/>
            <a:ext cx="6330950" cy="3083525"/>
            <a:chOff x="2432050" y="1041033"/>
            <a:chExt cx="6330950" cy="3083525"/>
          </a:xfrm>
        </p:grpSpPr>
        <p:sp>
          <p:nvSpPr>
            <p:cNvPr id="10" name="Diamond 9">
              <a:extLst>
                <a:ext uri="{FF2B5EF4-FFF2-40B4-BE49-F238E27FC236}">
                  <a16:creationId xmlns:a16="http://schemas.microsoft.com/office/drawing/2014/main" id="{61172C64-F9AF-B24D-AB37-4CED7C1F0AFB}"/>
                </a:ext>
              </a:extLst>
            </p:cNvPr>
            <p:cNvSpPr/>
            <p:nvPr/>
          </p:nvSpPr>
          <p:spPr bwMode="auto">
            <a:xfrm>
              <a:off x="2432050" y="3057525"/>
              <a:ext cx="869602" cy="487141"/>
            </a:xfrm>
            <a:prstGeom prst="diamond">
              <a:avLst/>
            </a:prstGeom>
            <a:noFill/>
            <a:ln w="38100" cap="flat" cmpd="sng" algn="ctr">
              <a:solidFill>
                <a:schemeClr val="accent1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7025D3B3-CB6C-EB43-A301-E4C12263819F}"/>
                </a:ext>
              </a:extLst>
            </p:cNvPr>
            <p:cNvGrpSpPr/>
            <p:nvPr/>
          </p:nvGrpSpPr>
          <p:grpSpPr>
            <a:xfrm>
              <a:off x="6282528" y="1041033"/>
              <a:ext cx="2480472" cy="3083525"/>
              <a:chOff x="6282528" y="1041033"/>
              <a:chExt cx="2480472" cy="3083525"/>
            </a:xfrm>
          </p:grpSpPr>
          <p:pic>
            <p:nvPicPr>
              <p:cNvPr id="6" name="Picture 5">
                <a:extLst>
                  <a:ext uri="{FF2B5EF4-FFF2-40B4-BE49-F238E27FC236}">
                    <a16:creationId xmlns:a16="http://schemas.microsoft.com/office/drawing/2014/main" id="{767FE3C9-F85A-DF43-A6A1-89B19055BCE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 rot="5400000">
                <a:off x="6142733" y="1180828"/>
                <a:ext cx="1519826" cy="1240236"/>
              </a:xfrm>
              <a:prstGeom prst="rect">
                <a:avLst/>
              </a:prstGeom>
            </p:spPr>
          </p:pic>
          <p:pic>
            <p:nvPicPr>
              <p:cNvPr id="13" name="Picture 12">
                <a:extLst>
                  <a:ext uri="{FF2B5EF4-FFF2-40B4-BE49-F238E27FC236}">
                    <a16:creationId xmlns:a16="http://schemas.microsoft.com/office/drawing/2014/main" id="{FC6B2D86-C835-334C-8992-0CA06199684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 rot="5400000">
                <a:off x="7382969" y="1180828"/>
                <a:ext cx="1519826" cy="1240236"/>
              </a:xfrm>
              <a:prstGeom prst="rect">
                <a:avLst/>
              </a:prstGeom>
            </p:spPr>
          </p:pic>
          <p:pic>
            <p:nvPicPr>
              <p:cNvPr id="14" name="Picture 13">
                <a:extLst>
                  <a:ext uri="{FF2B5EF4-FFF2-40B4-BE49-F238E27FC236}">
                    <a16:creationId xmlns:a16="http://schemas.microsoft.com/office/drawing/2014/main" id="{63CD8DC7-E094-794E-9E6B-BDED1DF5EF6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 rot="5400000">
                <a:off x="6142733" y="2744527"/>
                <a:ext cx="1519826" cy="1240236"/>
              </a:xfrm>
              <a:prstGeom prst="rect">
                <a:avLst/>
              </a:prstGeom>
            </p:spPr>
          </p:pic>
          <p:pic>
            <p:nvPicPr>
              <p:cNvPr id="15" name="Picture 14">
                <a:extLst>
                  <a:ext uri="{FF2B5EF4-FFF2-40B4-BE49-F238E27FC236}">
                    <a16:creationId xmlns:a16="http://schemas.microsoft.com/office/drawing/2014/main" id="{8B3C420A-99B1-4E49-9F50-F4991BA0097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 rot="5400000">
                <a:off x="7382969" y="2744527"/>
                <a:ext cx="1519826" cy="1240236"/>
              </a:xfrm>
              <a:prstGeom prst="rect">
                <a:avLst/>
              </a:prstGeom>
            </p:spPr>
          </p:pic>
        </p:grp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1EDDB273-EA71-E942-8C08-DE966B1D96B6}"/>
                </a:ext>
              </a:extLst>
            </p:cNvPr>
            <p:cNvSpPr/>
            <p:nvPr/>
          </p:nvSpPr>
          <p:spPr bwMode="auto">
            <a:xfrm>
              <a:off x="6282528" y="1041033"/>
              <a:ext cx="2480472" cy="3083525"/>
            </a:xfrm>
            <a:prstGeom prst="rect">
              <a:avLst/>
            </a:prstGeom>
            <a:noFill/>
            <a:ln w="38100" cap="flat" cmpd="sng" algn="ctr">
              <a:solidFill>
                <a:schemeClr val="accent1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26E5094E-42C3-F84F-AEB6-3C01FA9B8E64}"/>
                </a:ext>
              </a:extLst>
            </p:cNvPr>
            <p:cNvCxnSpPr>
              <a:cxnSpLocks/>
              <a:stCxn id="10" idx="0"/>
            </p:cNvCxnSpPr>
            <p:nvPr/>
          </p:nvCxnSpPr>
          <p:spPr bwMode="auto">
            <a:xfrm flipV="1">
              <a:off x="2866851" y="1041033"/>
              <a:ext cx="3415677" cy="2016492"/>
            </a:xfrm>
            <a:prstGeom prst="line">
              <a:avLst/>
            </a:prstGeom>
            <a:ln w="19050"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D19A87FA-B819-4842-8B31-A61D1C990E93}"/>
                </a:ext>
              </a:extLst>
            </p:cNvPr>
            <p:cNvCxnSpPr>
              <a:cxnSpLocks/>
              <a:stCxn id="10" idx="3"/>
            </p:cNvCxnSpPr>
            <p:nvPr/>
          </p:nvCxnSpPr>
          <p:spPr bwMode="auto">
            <a:xfrm>
              <a:off x="3301652" y="3301096"/>
              <a:ext cx="2980876" cy="813704"/>
            </a:xfrm>
            <a:prstGeom prst="line">
              <a:avLst/>
            </a:prstGeom>
            <a:solidFill>
              <a:srgbClr val="C0C0C0"/>
            </a:solidFill>
            <a:ln w="19050" cap="flat" cmpd="sng" algn="ctr">
              <a:solidFill>
                <a:schemeClr val="accent1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63C52CB3-DC84-F24F-980C-D7539084D2D3}"/>
              </a:ext>
            </a:extLst>
          </p:cNvPr>
          <p:cNvGrpSpPr/>
          <p:nvPr/>
        </p:nvGrpSpPr>
        <p:grpSpPr>
          <a:xfrm>
            <a:off x="2432050" y="3575954"/>
            <a:ext cx="3671577" cy="2849341"/>
            <a:chOff x="2432050" y="3575954"/>
            <a:chExt cx="3671577" cy="2849341"/>
          </a:xfrm>
        </p:grpSpPr>
        <p:sp>
          <p:nvSpPr>
            <p:cNvPr id="11" name="Diamond 10">
              <a:extLst>
                <a:ext uri="{FF2B5EF4-FFF2-40B4-BE49-F238E27FC236}">
                  <a16:creationId xmlns:a16="http://schemas.microsoft.com/office/drawing/2014/main" id="{0FDBACFA-C269-7746-80FD-31B86426776A}"/>
                </a:ext>
              </a:extLst>
            </p:cNvPr>
            <p:cNvSpPr/>
            <p:nvPr/>
          </p:nvSpPr>
          <p:spPr bwMode="auto">
            <a:xfrm>
              <a:off x="2432050" y="3575954"/>
              <a:ext cx="869602" cy="487141"/>
            </a:xfrm>
            <a:prstGeom prst="diamond">
              <a:avLst/>
            </a:prstGeom>
            <a:noFill/>
            <a:ln w="38100" cap="flat" cmpd="sng" algn="ctr">
              <a:solidFill>
                <a:srgbClr val="7030A0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8E366E2E-B8AF-1149-AF17-B8A0C37F647B}"/>
                </a:ext>
              </a:extLst>
            </p:cNvPr>
            <p:cNvCxnSpPr>
              <a:cxnSpLocks/>
              <a:stCxn id="11" idx="3"/>
            </p:cNvCxnSpPr>
            <p:nvPr/>
          </p:nvCxnSpPr>
          <p:spPr bwMode="auto">
            <a:xfrm>
              <a:off x="3301652" y="3819525"/>
              <a:ext cx="355948" cy="243570"/>
            </a:xfrm>
            <a:prstGeom prst="line">
              <a:avLst/>
            </a:prstGeom>
            <a:solidFill>
              <a:srgbClr val="C0C0C0"/>
            </a:solidFill>
            <a:ln w="19050" cap="flat" cmpd="sng" algn="ctr">
              <a:solidFill>
                <a:srgbClr val="7030A0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B0F1BE3E-4E87-D943-B66D-3CE7AF2136E4}"/>
                </a:ext>
              </a:extLst>
            </p:cNvPr>
            <p:cNvCxnSpPr>
              <a:cxnSpLocks/>
              <a:stCxn id="11" idx="2"/>
            </p:cNvCxnSpPr>
            <p:nvPr/>
          </p:nvCxnSpPr>
          <p:spPr bwMode="auto">
            <a:xfrm>
              <a:off x="2866851" y="4063095"/>
              <a:ext cx="790749" cy="2362200"/>
            </a:xfrm>
            <a:prstGeom prst="line">
              <a:avLst/>
            </a:prstGeom>
            <a:solidFill>
              <a:srgbClr val="C0C0C0"/>
            </a:solidFill>
            <a:ln w="19050" cap="flat" cmpd="sng" algn="ctr">
              <a:solidFill>
                <a:srgbClr val="7030A0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4022309E-688A-034F-A91E-0C1C4F06857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657600" y="4068542"/>
              <a:ext cx="2446027" cy="2332258"/>
            </a:xfrm>
            <a:prstGeom prst="rect">
              <a:avLst/>
            </a:prstGeom>
            <a:ln w="38100">
              <a:solidFill>
                <a:srgbClr val="7030A0"/>
              </a:solidFill>
              <a:prstDash val="sysDash"/>
            </a:ln>
          </p:spPr>
        </p:pic>
      </p:grpSp>
      <p:sp>
        <p:nvSpPr>
          <p:cNvPr id="35" name="TextBox 34">
            <a:hlinkClick r:id="rId6"/>
            <a:extLst>
              <a:ext uri="{FF2B5EF4-FFF2-40B4-BE49-F238E27FC236}">
                <a16:creationId xmlns:a16="http://schemas.microsoft.com/office/drawing/2014/main" id="{7223FC8F-0282-3E4D-AE3D-9B88F69E7B1A}"/>
              </a:ext>
            </a:extLst>
          </p:cNvPr>
          <p:cNvSpPr txBox="1"/>
          <p:nvPr/>
        </p:nvSpPr>
        <p:spPr>
          <a:xfrm>
            <a:off x="285523" y="6550968"/>
            <a:ext cx="809647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en-US" sz="900" dirty="0" err="1"/>
              <a:t>Niu</a:t>
            </a:r>
            <a:r>
              <a:rPr lang="en-US" altLang="en-US" sz="900" dirty="0"/>
              <a:t> et al., 184QPS/W 64Mb/mm2 3D Logic-to-DRAM Hybrid Bonding with Process-Near-Memory Engine for Recommendation System, ISSCC 2022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36" name="Rounded Rectangle 35">
            <a:extLst>
              <a:ext uri="{FF2B5EF4-FFF2-40B4-BE49-F238E27FC236}">
                <a16:creationId xmlns:a16="http://schemas.microsoft.com/office/drawing/2014/main" id="{AE4D9D1F-A3EE-AE4E-B26F-66CF8A067F30}"/>
              </a:ext>
            </a:extLst>
          </p:cNvPr>
          <p:cNvSpPr/>
          <p:nvPr/>
        </p:nvSpPr>
        <p:spPr bwMode="auto">
          <a:xfrm>
            <a:off x="8001000" y="2641600"/>
            <a:ext cx="304800" cy="1320800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7" name="Rounded Rectangle 36">
            <a:extLst>
              <a:ext uri="{FF2B5EF4-FFF2-40B4-BE49-F238E27FC236}">
                <a16:creationId xmlns:a16="http://schemas.microsoft.com/office/drawing/2014/main" id="{598D41C6-6433-7647-9CBA-F774E45EF121}"/>
              </a:ext>
            </a:extLst>
          </p:cNvPr>
          <p:cNvSpPr/>
          <p:nvPr/>
        </p:nvSpPr>
        <p:spPr bwMode="auto">
          <a:xfrm>
            <a:off x="5578870" y="5315712"/>
            <a:ext cx="457200" cy="1005792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FD370105-EC09-B747-913D-8B486D19C003}"/>
              </a:ext>
            </a:extLst>
          </p:cNvPr>
          <p:cNvCxnSpPr>
            <a:cxnSpLocks/>
            <a:stCxn id="37" idx="3"/>
            <a:endCxn id="9" idx="1"/>
          </p:cNvCxnSpPr>
          <p:nvPr/>
        </p:nvCxnSpPr>
        <p:spPr bwMode="auto">
          <a:xfrm flipV="1">
            <a:off x="6036070" y="5398705"/>
            <a:ext cx="517130" cy="419903"/>
          </a:xfrm>
          <a:prstGeom prst="straightConnector1">
            <a:avLst/>
          </a:prstGeom>
          <a:solidFill>
            <a:srgbClr val="C0C0C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C32B6C99-76DF-BB4F-924B-A65792159CCE}"/>
              </a:ext>
            </a:extLst>
          </p:cNvPr>
          <p:cNvCxnSpPr>
            <a:cxnSpLocks/>
            <a:stCxn id="36" idx="2"/>
            <a:endCxn id="9" idx="0"/>
          </p:cNvCxnSpPr>
          <p:nvPr/>
        </p:nvCxnSpPr>
        <p:spPr bwMode="auto">
          <a:xfrm flipH="1">
            <a:off x="7730467" y="3962400"/>
            <a:ext cx="422933" cy="959251"/>
          </a:xfrm>
          <a:prstGeom prst="straightConnector1">
            <a:avLst/>
          </a:prstGeom>
          <a:solidFill>
            <a:srgbClr val="C0C0C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363429060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6" grpId="0" animBg="1"/>
      <p:bldP spid="3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78BD05-2E95-984E-8F35-2CBFD3B723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534400" cy="5059362"/>
          </a:xfrm>
        </p:spPr>
        <p:txBody>
          <a:bodyPr/>
          <a:lstStyle/>
          <a:p>
            <a:r>
              <a:rPr lang="en-US" sz="2200" dirty="0">
                <a:solidFill>
                  <a:srgbClr val="0070C0"/>
                </a:solidFill>
              </a:rPr>
              <a:t>Match engine </a:t>
            </a:r>
            <a:r>
              <a:rPr lang="en-US" sz="2200" dirty="0"/>
              <a:t>and </a:t>
            </a:r>
            <a:r>
              <a:rPr lang="en-US" sz="2200" dirty="0">
                <a:solidFill>
                  <a:srgbClr val="0070C0"/>
                </a:solidFill>
              </a:rPr>
              <a:t>neural engine </a:t>
            </a:r>
            <a:r>
              <a:rPr lang="en-US" sz="2200" dirty="0"/>
              <a:t>for matching and ranking in a recommendation system</a:t>
            </a:r>
          </a:p>
          <a:p>
            <a:pPr lvl="1"/>
            <a:r>
              <a:rPr lang="en-US" sz="2000" dirty="0"/>
              <a:t>Direct access to their counterpart DRAM blocks</a:t>
            </a:r>
          </a:p>
          <a:p>
            <a:pPr lvl="1"/>
            <a:r>
              <a:rPr lang="en-US" sz="2000" dirty="0"/>
              <a:t>Access to other DRAM blocks via </a:t>
            </a:r>
            <a:r>
              <a:rPr lang="en-US" sz="2000" dirty="0">
                <a:solidFill>
                  <a:srgbClr val="00B050"/>
                </a:solidFill>
              </a:rPr>
              <a:t>on-chip bus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DD3B14-C38A-CD43-A830-5A9D199280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92004D-7284-C244-B275-AB956C66515A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183F600-C4D9-974B-A5F9-07BE8BD7DF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4561628" y="2542452"/>
            <a:ext cx="3868720" cy="3847976"/>
          </a:xfrm>
          <a:prstGeom prst="rect">
            <a:avLst/>
          </a:prstGeom>
        </p:spPr>
      </p:pic>
      <p:sp>
        <p:nvSpPr>
          <p:cNvPr id="7" name="TextBox 6">
            <a:hlinkClick r:id="rId3"/>
            <a:extLst>
              <a:ext uri="{FF2B5EF4-FFF2-40B4-BE49-F238E27FC236}">
                <a16:creationId xmlns:a16="http://schemas.microsoft.com/office/drawing/2014/main" id="{03F180B2-7F9D-B34E-94EF-D7BD452DD242}"/>
              </a:ext>
            </a:extLst>
          </p:cNvPr>
          <p:cNvSpPr txBox="1"/>
          <p:nvPr/>
        </p:nvSpPr>
        <p:spPr>
          <a:xfrm>
            <a:off x="285523" y="6550968"/>
            <a:ext cx="809647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en-US" sz="900" dirty="0" err="1"/>
              <a:t>Niu</a:t>
            </a:r>
            <a:r>
              <a:rPr lang="en-US" altLang="en-US" sz="900" dirty="0"/>
              <a:t> et al., 184QPS/W 64Mb/mm2 3D Logic-to-DRAM Hybrid Bonding with Process-Near-Memory Engine for Recommendation System, ISSCC 2022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7451674-DEEA-CD4D-98A2-36569A7E59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0"/>
            <a:ext cx="8851900" cy="884238"/>
          </a:xfrm>
        </p:spPr>
        <p:txBody>
          <a:bodyPr anchor="ctr"/>
          <a:lstStyle/>
          <a:p>
            <a:r>
              <a:rPr lang="en-US" dirty="0">
                <a:solidFill>
                  <a:srgbClr val="006633"/>
                </a:solidFill>
              </a:rPr>
              <a:t>HB-PNM: Logic Die</a:t>
            </a:r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56A2A04-9C37-8143-97ED-A11042B301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" y="3048000"/>
            <a:ext cx="2503557" cy="2387112"/>
          </a:xfrm>
          <a:prstGeom prst="rect">
            <a:avLst/>
          </a:prstGeom>
          <a:ln w="38100">
            <a:noFill/>
            <a:prstDash val="sysDash"/>
          </a:ln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3BC09524-E1D9-6D4B-B7D2-7F816C120337}"/>
              </a:ext>
            </a:extLst>
          </p:cNvPr>
          <p:cNvCxnSpPr>
            <a:cxnSpLocks/>
            <a:stCxn id="11" idx="3"/>
            <a:endCxn id="12" idx="2"/>
          </p:cNvCxnSpPr>
          <p:nvPr/>
        </p:nvCxnSpPr>
        <p:spPr bwMode="auto">
          <a:xfrm>
            <a:off x="3113157" y="4241556"/>
            <a:ext cx="1458843" cy="224884"/>
          </a:xfrm>
          <a:prstGeom prst="straightConnector1">
            <a:avLst/>
          </a:prstGeom>
          <a:solidFill>
            <a:srgbClr val="C0C0C0"/>
          </a:solidFill>
          <a:ln w="19050" cap="flat" cmpd="sng" algn="ctr">
            <a:solidFill>
              <a:srgbClr val="7030A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3" name="Left-Right Arrow 12">
            <a:extLst>
              <a:ext uri="{FF2B5EF4-FFF2-40B4-BE49-F238E27FC236}">
                <a16:creationId xmlns:a16="http://schemas.microsoft.com/office/drawing/2014/main" id="{8249580C-B35C-D344-BCEC-6C0D521C25BA}"/>
              </a:ext>
            </a:extLst>
          </p:cNvPr>
          <p:cNvSpPr/>
          <p:nvPr/>
        </p:nvSpPr>
        <p:spPr bwMode="auto">
          <a:xfrm>
            <a:off x="4617130" y="4025249"/>
            <a:ext cx="3780000" cy="152400"/>
          </a:xfrm>
          <a:prstGeom prst="leftRightArrow">
            <a:avLst/>
          </a:prstGeom>
          <a:solidFill>
            <a:srgbClr val="00B050">
              <a:alpha val="34902"/>
            </a:srgbClr>
          </a:solidFill>
          <a:ln w="952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172605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78BD05-2E95-984E-8F35-2CBFD3B723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534400" cy="5059362"/>
          </a:xfrm>
        </p:spPr>
        <p:txBody>
          <a:bodyPr anchor="t"/>
          <a:lstStyle/>
          <a:p>
            <a:r>
              <a:rPr lang="en-US" sz="2200" dirty="0">
                <a:solidFill>
                  <a:srgbClr val="0070C0"/>
                </a:solidFill>
              </a:rPr>
              <a:t>Dual-mode interface </a:t>
            </a:r>
            <a:r>
              <a:rPr lang="en-US" sz="2200" dirty="0"/>
              <a:t>can switch between</a:t>
            </a:r>
          </a:p>
          <a:p>
            <a:pPr lvl="1"/>
            <a:r>
              <a:rPr lang="en-US" sz="2000" dirty="0"/>
              <a:t>All 8 banks in lock-step for full bandwidth</a:t>
            </a:r>
          </a:p>
          <a:p>
            <a:pPr lvl="1"/>
            <a:r>
              <a:rPr lang="en-US" sz="2000" dirty="0"/>
              <a:t>Single channel (1 of 8 banks)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DD3B14-C38A-CD43-A830-5A9D199280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92004D-7284-C244-B275-AB956C66515A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183F600-C4D9-974B-A5F9-07BE8BD7DF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42697" y="2486296"/>
            <a:ext cx="3619407" cy="3600000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900939E2-93FE-4440-802A-0726B5B994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HB-PNM Logic Die: Dual-mode Interface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87E17C6A-3535-554C-8EEE-91479E4B26E0}"/>
              </a:ext>
            </a:extLst>
          </p:cNvPr>
          <p:cNvGrpSpPr/>
          <p:nvPr/>
        </p:nvGrpSpPr>
        <p:grpSpPr>
          <a:xfrm>
            <a:off x="3429000" y="2482272"/>
            <a:ext cx="5613853" cy="2394527"/>
            <a:chOff x="3429000" y="2482272"/>
            <a:chExt cx="5613853" cy="2394527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D08DDBAF-3334-2B4A-BC2E-A053CE6E3E9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5400000">
              <a:off x="5305363" y="1139310"/>
              <a:ext cx="2394527" cy="5080452"/>
            </a:xfrm>
            <a:prstGeom prst="rect">
              <a:avLst/>
            </a:prstGeom>
          </p:spPr>
        </p:pic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18B0FA5A-87BA-974C-BD9D-C6D8E20A3541}"/>
                </a:ext>
              </a:extLst>
            </p:cNvPr>
            <p:cNvSpPr/>
            <p:nvPr/>
          </p:nvSpPr>
          <p:spPr bwMode="auto">
            <a:xfrm>
              <a:off x="4038600" y="2895600"/>
              <a:ext cx="4896000" cy="1905000"/>
            </a:xfrm>
            <a:prstGeom prst="rect">
              <a:avLst/>
            </a:prstGeom>
            <a:noFill/>
            <a:ln w="28575" cap="flat" cmpd="sng" algn="ctr">
              <a:solidFill>
                <a:schemeClr val="bg1">
                  <a:lumMod val="65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40C63CF2-26F4-FF44-AA26-A45A6E3C25D8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3429000" y="2895600"/>
              <a:ext cx="609600" cy="1143000"/>
            </a:xfrm>
            <a:prstGeom prst="line">
              <a:avLst/>
            </a:prstGeom>
            <a:solidFill>
              <a:srgbClr val="C0C0C0"/>
            </a:solidFill>
            <a:ln w="19050" cap="flat" cmpd="sng" algn="ctr">
              <a:solidFill>
                <a:schemeClr val="bg1">
                  <a:lumMod val="65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A6D8E690-07FB-8B45-AAE1-4605C5B48D46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429000" y="4343400"/>
              <a:ext cx="609600" cy="457200"/>
            </a:xfrm>
            <a:prstGeom prst="line">
              <a:avLst/>
            </a:prstGeom>
            <a:solidFill>
              <a:srgbClr val="C0C0C0"/>
            </a:solidFill>
            <a:ln w="19050" cap="flat" cmpd="sng" algn="ctr">
              <a:solidFill>
                <a:schemeClr val="bg1">
                  <a:lumMod val="65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21" name="TextBox 20">
            <a:hlinkClick r:id="rId4"/>
            <a:extLst>
              <a:ext uri="{FF2B5EF4-FFF2-40B4-BE49-F238E27FC236}">
                <a16:creationId xmlns:a16="http://schemas.microsoft.com/office/drawing/2014/main" id="{2A91EACD-6D5E-5A48-8EF5-43630454D1FC}"/>
              </a:ext>
            </a:extLst>
          </p:cNvPr>
          <p:cNvSpPr txBox="1"/>
          <p:nvPr/>
        </p:nvSpPr>
        <p:spPr>
          <a:xfrm>
            <a:off x="285523" y="6550968"/>
            <a:ext cx="809647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en-US" sz="900" dirty="0" err="1"/>
              <a:t>Niu</a:t>
            </a:r>
            <a:r>
              <a:rPr lang="en-US" altLang="en-US" sz="900" dirty="0"/>
              <a:t> et al., 184QPS/W 64Mb/mm2 3D Logic-to-DRAM Hybrid Bonding with Process-Near-Memory Engine for Recommendation System, ISSCC 2022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43702103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78BD05-2E95-984E-8F35-2CBFD3B723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534400" cy="5059362"/>
          </a:xfrm>
        </p:spPr>
        <p:txBody>
          <a:bodyPr/>
          <a:lstStyle/>
          <a:p>
            <a:r>
              <a:rPr lang="en-US" sz="2200" dirty="0"/>
              <a:t>Support for single-channel mode and lockstep mode</a:t>
            </a:r>
          </a:p>
          <a:p>
            <a:r>
              <a:rPr lang="en-US" sz="2200" dirty="0">
                <a:solidFill>
                  <a:srgbClr val="C00000"/>
                </a:solidFill>
              </a:rPr>
              <a:t>Read/write counters </a:t>
            </a:r>
            <a:r>
              <a:rPr lang="en-US" sz="2200" dirty="0"/>
              <a:t>to support burst requests</a:t>
            </a:r>
          </a:p>
          <a:p>
            <a:endParaRPr lang="en-US" sz="22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DD3B14-C38A-CD43-A830-5A9D199280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92004D-7284-C244-B275-AB956C66515A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74FC675-915B-E049-AEE9-7BBB1AEAD6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4334948" y="1761052"/>
            <a:ext cx="4665103" cy="4648200"/>
          </a:xfrm>
          <a:prstGeom prst="rect">
            <a:avLst/>
          </a:prstGeom>
        </p:spPr>
      </p:pic>
      <p:sp>
        <p:nvSpPr>
          <p:cNvPr id="7" name="TextBox 6">
            <a:hlinkClick r:id="rId3"/>
            <a:extLst>
              <a:ext uri="{FF2B5EF4-FFF2-40B4-BE49-F238E27FC236}">
                <a16:creationId xmlns:a16="http://schemas.microsoft.com/office/drawing/2014/main" id="{B8739812-DB44-F742-9240-C0C002C3D687}"/>
              </a:ext>
            </a:extLst>
          </p:cNvPr>
          <p:cNvSpPr txBox="1"/>
          <p:nvPr/>
        </p:nvSpPr>
        <p:spPr>
          <a:xfrm>
            <a:off x="285523" y="6550968"/>
            <a:ext cx="809647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en-US" sz="900" dirty="0" err="1"/>
              <a:t>Niu</a:t>
            </a:r>
            <a:r>
              <a:rPr lang="en-US" altLang="en-US" sz="900" dirty="0"/>
              <a:t> et al., 184QPS/W 64Mb/mm2 3D Logic-to-DRAM Hybrid Bonding with Process-Near-Memory Engine for Recommendation System, ISSCC 2022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3E76D461-1435-944F-BB70-E220A8D957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6633"/>
                </a:solidFill>
              </a:rPr>
              <a:t>Neural Engine: Interface Bridge</a:t>
            </a:r>
            <a:endParaRPr lang="en-US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CA2848E-F112-6444-9D85-DE244DC68754}"/>
              </a:ext>
            </a:extLst>
          </p:cNvPr>
          <p:cNvGrpSpPr>
            <a:grpSpLocks noChangeAspect="1"/>
          </p:cNvGrpSpPr>
          <p:nvPr/>
        </p:nvGrpSpPr>
        <p:grpSpPr>
          <a:xfrm>
            <a:off x="224076" y="2286000"/>
            <a:ext cx="3819048" cy="1800000"/>
            <a:chOff x="3962401" y="2482272"/>
            <a:chExt cx="5080452" cy="2394527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71574AB2-A7B7-C34A-BA71-53D30802B0B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5400000">
              <a:off x="5305363" y="1139310"/>
              <a:ext cx="2394527" cy="5080452"/>
            </a:xfrm>
            <a:prstGeom prst="rect">
              <a:avLst/>
            </a:prstGeom>
          </p:spPr>
        </p:pic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D4921AC9-66BB-5C46-81AE-870A903E4C15}"/>
                </a:ext>
              </a:extLst>
            </p:cNvPr>
            <p:cNvSpPr/>
            <p:nvPr/>
          </p:nvSpPr>
          <p:spPr bwMode="auto">
            <a:xfrm>
              <a:off x="4038600" y="2895600"/>
              <a:ext cx="4896000" cy="1905000"/>
            </a:xfrm>
            <a:prstGeom prst="rect">
              <a:avLst/>
            </a:prstGeom>
            <a:noFill/>
            <a:ln w="28575" cap="flat" cmpd="sng" algn="ctr">
              <a:solidFill>
                <a:schemeClr val="bg1">
                  <a:lumMod val="65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75371670"/>
      </p:ext>
    </p:extLst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78BD05-2E95-984E-8F35-2CBFD3B723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534400" cy="5059362"/>
          </a:xfrm>
        </p:spPr>
        <p:txBody>
          <a:bodyPr/>
          <a:lstStyle/>
          <a:p>
            <a:r>
              <a:rPr lang="en-US" sz="2200" dirty="0"/>
              <a:t>Responsible for coarse-grained matching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DD3B14-C38A-CD43-A830-5A9D199280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92004D-7284-C244-B275-AB956C66515A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EECEE93-C8EE-6646-8495-B1D0097ABE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6600" y="1524000"/>
            <a:ext cx="5602266" cy="4822324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27122289-8F51-624C-80F5-E1CEC2C058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6633"/>
                </a:solidFill>
              </a:rPr>
              <a:t>HB-PNM: Match Engine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03C851E-9036-0544-9A5C-029B6860C2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68437" y="2294808"/>
            <a:ext cx="2895598" cy="2880072"/>
          </a:xfrm>
          <a:prstGeom prst="rect">
            <a:avLst/>
          </a:prstGeom>
        </p:spPr>
      </p:pic>
      <p:sp>
        <p:nvSpPr>
          <p:cNvPr id="8" name="TextBox 7">
            <a:hlinkClick r:id="rId4"/>
            <a:extLst>
              <a:ext uri="{FF2B5EF4-FFF2-40B4-BE49-F238E27FC236}">
                <a16:creationId xmlns:a16="http://schemas.microsoft.com/office/drawing/2014/main" id="{53A53B50-D35C-F747-8B62-9DFBC279FBA3}"/>
              </a:ext>
            </a:extLst>
          </p:cNvPr>
          <p:cNvSpPr txBox="1"/>
          <p:nvPr/>
        </p:nvSpPr>
        <p:spPr>
          <a:xfrm>
            <a:off x="285523" y="6550968"/>
            <a:ext cx="809647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en-US" sz="900" dirty="0" err="1"/>
              <a:t>Niu</a:t>
            </a:r>
            <a:r>
              <a:rPr lang="en-US" altLang="en-US" sz="900" dirty="0"/>
              <a:t> et al., 184QPS/W 64Mb/mm2 3D Logic-to-DRAM Hybrid Bonding with Process-Near-Memory Engine for Recommendation System, ISSCC 2022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73A7943-C119-4647-843E-49371ABD5C2B}"/>
              </a:ext>
            </a:extLst>
          </p:cNvPr>
          <p:cNvSpPr/>
          <p:nvPr/>
        </p:nvSpPr>
        <p:spPr bwMode="auto">
          <a:xfrm>
            <a:off x="274585" y="2460625"/>
            <a:ext cx="1224016" cy="2514600"/>
          </a:xfrm>
          <a:prstGeom prst="rect">
            <a:avLst/>
          </a:prstGeom>
          <a:solidFill>
            <a:srgbClr val="7030A0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977908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78BD05-2E95-984E-8F35-2CBFD3B723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534400" cy="5059362"/>
          </a:xfrm>
        </p:spPr>
        <p:txBody>
          <a:bodyPr/>
          <a:lstStyle/>
          <a:p>
            <a:r>
              <a:rPr lang="en-US" sz="2200" dirty="0" err="1">
                <a:solidFill>
                  <a:srgbClr val="0070C0"/>
                </a:solidFill>
              </a:rPr>
              <a:t>AddGen</a:t>
            </a:r>
            <a:r>
              <a:rPr lang="en-US" sz="2200" dirty="0"/>
              <a:t> generates the address of the input query</a:t>
            </a:r>
          </a:p>
          <a:p>
            <a:pPr lvl="1"/>
            <a:r>
              <a:rPr lang="en-US" sz="2000" dirty="0"/>
              <a:t>Mode selection for </a:t>
            </a:r>
            <a:r>
              <a:rPr lang="en-US" sz="2000" dirty="0">
                <a:solidFill>
                  <a:srgbClr val="7030A0"/>
                </a:solidFill>
              </a:rPr>
              <a:t>different access patterns</a:t>
            </a:r>
          </a:p>
          <a:p>
            <a:pPr lvl="1"/>
            <a:r>
              <a:rPr lang="en-US" sz="2000" dirty="0"/>
              <a:t>Configurable via registers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DD3B14-C38A-CD43-A830-5A9D199280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92004D-7284-C244-B275-AB956C66515A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EECEE93-C8EE-6646-8495-B1D0097ABE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2779800"/>
            <a:ext cx="3764023" cy="3240000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27122289-8F51-624C-80F5-E1CEC2C058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6633"/>
                </a:solidFill>
              </a:rPr>
              <a:t>Match Engine: Address Generator</a:t>
            </a:r>
            <a:endParaRPr lang="en-US" dirty="0"/>
          </a:p>
        </p:txBody>
      </p:sp>
      <p:sp>
        <p:nvSpPr>
          <p:cNvPr id="8" name="TextBox 7">
            <a:hlinkClick r:id="rId3"/>
            <a:extLst>
              <a:ext uri="{FF2B5EF4-FFF2-40B4-BE49-F238E27FC236}">
                <a16:creationId xmlns:a16="http://schemas.microsoft.com/office/drawing/2014/main" id="{EF32BE3C-6BA2-894E-85F9-8DA37D652C0A}"/>
              </a:ext>
            </a:extLst>
          </p:cNvPr>
          <p:cNvSpPr txBox="1"/>
          <p:nvPr/>
        </p:nvSpPr>
        <p:spPr>
          <a:xfrm>
            <a:off x="285523" y="6550968"/>
            <a:ext cx="809647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en-US" sz="900" dirty="0" err="1"/>
              <a:t>Niu</a:t>
            </a:r>
            <a:r>
              <a:rPr lang="en-US" altLang="en-US" sz="900" dirty="0"/>
              <a:t> et al., 184QPS/W 64Mb/mm2 3D Logic-to-DRAM Hybrid Bonding with Process-Near-Memory Engine for Recommendation System, ISSCC 2022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B34F66CB-6FEA-BD43-805E-A9B7C6F6C211}"/>
              </a:ext>
            </a:extLst>
          </p:cNvPr>
          <p:cNvGrpSpPr/>
          <p:nvPr/>
        </p:nvGrpSpPr>
        <p:grpSpPr>
          <a:xfrm>
            <a:off x="2514600" y="3160801"/>
            <a:ext cx="6495603" cy="2858999"/>
            <a:chOff x="2514600" y="2895601"/>
            <a:chExt cx="6495603" cy="2858999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92116538-0013-E840-A333-EAACE88CA22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5400000">
              <a:off x="5261924" y="2006320"/>
              <a:ext cx="2858998" cy="4637561"/>
            </a:xfrm>
            <a:prstGeom prst="rect">
              <a:avLst/>
            </a:prstGeom>
            <a:ln w="28575">
              <a:solidFill>
                <a:schemeClr val="bg1">
                  <a:lumMod val="75000"/>
                </a:schemeClr>
              </a:solidFill>
              <a:prstDash val="sysDash"/>
            </a:ln>
          </p:spPr>
        </p:pic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560E18C9-EC36-B842-8A1A-A38C7AD6204C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514600" y="2895601"/>
              <a:ext cx="1858042" cy="914399"/>
            </a:xfrm>
            <a:prstGeom prst="line">
              <a:avLst/>
            </a:prstGeom>
            <a:solidFill>
              <a:srgbClr val="C0C0C0"/>
            </a:solidFill>
            <a:ln w="19050" cap="flat" cmpd="sng" algn="ctr">
              <a:solidFill>
                <a:schemeClr val="bg1">
                  <a:lumMod val="75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95806862-EDD6-3240-BCA0-85DF27B7849E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514600" y="3962400"/>
              <a:ext cx="1858042" cy="1792200"/>
            </a:xfrm>
            <a:prstGeom prst="line">
              <a:avLst/>
            </a:prstGeom>
            <a:solidFill>
              <a:srgbClr val="C0C0C0"/>
            </a:solidFill>
            <a:ln w="19050" cap="flat" cmpd="sng" algn="ctr">
              <a:solidFill>
                <a:schemeClr val="bg1">
                  <a:lumMod val="75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114204346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78BD05-2E95-984E-8F35-2CBFD3B723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534400" cy="5059362"/>
          </a:xfrm>
        </p:spPr>
        <p:txBody>
          <a:bodyPr/>
          <a:lstStyle/>
          <a:p>
            <a:r>
              <a:rPr lang="en-US" sz="2200" dirty="0">
                <a:solidFill>
                  <a:srgbClr val="FF9300"/>
                </a:solidFill>
              </a:rPr>
              <a:t>Distance calculator </a:t>
            </a:r>
            <a:r>
              <a:rPr lang="en-US" sz="2200" dirty="0"/>
              <a:t>obtains similarity between input query and feature vectors</a:t>
            </a:r>
          </a:p>
          <a:p>
            <a:pPr lvl="1"/>
            <a:r>
              <a:rPr lang="en-US" sz="2000" dirty="0"/>
              <a:t>It computes </a:t>
            </a:r>
            <a:r>
              <a:rPr lang="en-US" sz="2000" dirty="0">
                <a:solidFill>
                  <a:srgbClr val="0070C0"/>
                </a:solidFill>
              </a:rPr>
              <a:t>Hamming distance of two 512-bit vectors</a:t>
            </a:r>
          </a:p>
          <a:p>
            <a:pPr lvl="1"/>
            <a:r>
              <a:rPr lang="en-US" sz="2000" dirty="0"/>
              <a:t>Distance is filtered by root of max-heap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DD3B14-C38A-CD43-A830-5A9D199280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92004D-7284-C244-B275-AB956C66515A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9" name="TextBox 8">
            <a:hlinkClick r:id="rId2"/>
            <a:extLst>
              <a:ext uri="{FF2B5EF4-FFF2-40B4-BE49-F238E27FC236}">
                <a16:creationId xmlns:a16="http://schemas.microsoft.com/office/drawing/2014/main" id="{B1C64FB6-954A-2F43-932E-BC26EBC050B0}"/>
              </a:ext>
            </a:extLst>
          </p:cNvPr>
          <p:cNvSpPr txBox="1"/>
          <p:nvPr/>
        </p:nvSpPr>
        <p:spPr>
          <a:xfrm>
            <a:off x="285523" y="6550968"/>
            <a:ext cx="809647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en-US" sz="900" dirty="0" err="1"/>
              <a:t>Niu</a:t>
            </a:r>
            <a:r>
              <a:rPr lang="en-US" altLang="en-US" sz="900" dirty="0"/>
              <a:t> et al., 184QPS/W 64Mb/mm2 3D Logic-to-DRAM Hybrid Bonding with Process-Near-Memory Engine for Recommendation System, ISSCC 2022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E80F034-121D-E349-AA6B-5705CFE0FF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2779800"/>
            <a:ext cx="3764023" cy="3240000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E50C5177-41BB-9D4E-9566-CC4AF6324F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6633"/>
                </a:solidFill>
              </a:rPr>
              <a:t>Match Engine: Distance Calculator</a:t>
            </a:r>
            <a:endParaRPr lang="en-US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0E12B02D-E9C4-BB4F-9F46-047B9DA9AC6E}"/>
              </a:ext>
            </a:extLst>
          </p:cNvPr>
          <p:cNvGrpSpPr/>
          <p:nvPr/>
        </p:nvGrpSpPr>
        <p:grpSpPr>
          <a:xfrm>
            <a:off x="2209800" y="2613501"/>
            <a:ext cx="6781800" cy="3406299"/>
            <a:chOff x="2209800" y="2348301"/>
            <a:chExt cx="6781800" cy="3406299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A2469B91-7F95-7D4C-8624-F84224D1C8A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5400000">
              <a:off x="4994995" y="1746565"/>
              <a:ext cx="3394869" cy="4598341"/>
            </a:xfrm>
            <a:prstGeom prst="rect">
              <a:avLst/>
            </a:prstGeom>
            <a:ln w="28575">
              <a:solidFill>
                <a:schemeClr val="bg1">
                  <a:lumMod val="75000"/>
                </a:schemeClr>
              </a:solidFill>
              <a:prstDash val="sysDash"/>
            </a:ln>
          </p:spPr>
        </p:pic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3D09C0CF-C8DD-5E4A-89DA-F3A0AE0E1747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209800" y="2348301"/>
              <a:ext cx="2183459" cy="2528499"/>
            </a:xfrm>
            <a:prstGeom prst="line">
              <a:avLst/>
            </a:prstGeom>
            <a:solidFill>
              <a:srgbClr val="C0C0C0"/>
            </a:solidFill>
            <a:ln w="19050" cap="flat" cmpd="sng" algn="ctr">
              <a:solidFill>
                <a:schemeClr val="bg1">
                  <a:lumMod val="75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5D1A9A07-F06F-8149-9A47-24FBD4FA5363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209800" y="5105400"/>
              <a:ext cx="2183459" cy="649200"/>
            </a:xfrm>
            <a:prstGeom prst="line">
              <a:avLst/>
            </a:prstGeom>
            <a:solidFill>
              <a:srgbClr val="C0C0C0"/>
            </a:solidFill>
            <a:ln w="19050" cap="flat" cmpd="sng" algn="ctr">
              <a:solidFill>
                <a:schemeClr val="bg1">
                  <a:lumMod val="75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307719712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891D3F-D152-9344-9026-3DCF898A87C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96CF17A-3047-224B-BC46-DD606BE3B22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D60E39F-21C1-5448-816C-90F49DCB38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74929"/>
            <a:ext cx="9144000" cy="3959071"/>
          </a:xfrm>
          <a:prstGeom prst="rect">
            <a:avLst/>
          </a:prstGeom>
        </p:spPr>
      </p:pic>
      <p:sp>
        <p:nvSpPr>
          <p:cNvPr id="8" name="TextBox 7">
            <a:hlinkClick r:id="rId3"/>
            <a:extLst>
              <a:ext uri="{FF2B5EF4-FFF2-40B4-BE49-F238E27FC236}">
                <a16:creationId xmlns:a16="http://schemas.microsoft.com/office/drawing/2014/main" id="{83E6C1F9-51CD-8248-BF4C-C8C62140E40A}"/>
              </a:ext>
            </a:extLst>
          </p:cNvPr>
          <p:cNvSpPr txBox="1"/>
          <p:nvPr/>
        </p:nvSpPr>
        <p:spPr>
          <a:xfrm>
            <a:off x="523762" y="6477000"/>
            <a:ext cx="80964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Kwon et al., A 20nm 6GB Function-In-Memory DRAM, Based on HBM2 with a 1.2TFLOPS Programmable Computing Unit Using Bank-Level Parallelism, for Machine Learning Applications, ISSCC 2021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31E0F73-EA27-B543-96C7-5B4C4A2E93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FIMDRAM: Chip Structure</a:t>
            </a:r>
          </a:p>
        </p:txBody>
      </p:sp>
    </p:spTree>
    <p:extLst>
      <p:ext uri="{BB962C8B-B14F-4D97-AF65-F5344CB8AC3E}">
        <p14:creationId xmlns:p14="http://schemas.microsoft.com/office/powerpoint/2010/main" val="1358399948"/>
      </p:ext>
    </p:extLst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78BD05-2E95-984E-8F35-2CBFD3B723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534400" cy="5059362"/>
          </a:xfrm>
        </p:spPr>
        <p:txBody>
          <a:bodyPr/>
          <a:lstStyle/>
          <a:p>
            <a:r>
              <a:rPr lang="en-US" sz="2200" dirty="0">
                <a:solidFill>
                  <a:srgbClr val="0070C0"/>
                </a:solidFill>
              </a:rPr>
              <a:t>Max-heap hardware block </a:t>
            </a:r>
            <a:r>
              <a:rPr lang="en-US" sz="2200" dirty="0"/>
              <a:t>and data structure with 1000 nodes </a:t>
            </a:r>
            <a:r>
              <a:rPr lang="en-US" sz="2200" dirty="0">
                <a:solidFill>
                  <a:srgbClr val="00B050"/>
                </a:solidFill>
              </a:rPr>
              <a:t>&lt;address, distance&gt; for the 1000 shortest distances</a:t>
            </a:r>
          </a:p>
          <a:p>
            <a:pPr lvl="1"/>
            <a:r>
              <a:rPr lang="en-US" sz="2000" dirty="0"/>
              <a:t>New input every two cycles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DD3B14-C38A-CD43-A830-5A9D199280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92004D-7284-C244-B275-AB956C66515A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7" name="TextBox 6">
            <a:hlinkClick r:id="rId2"/>
            <a:extLst>
              <a:ext uri="{FF2B5EF4-FFF2-40B4-BE49-F238E27FC236}">
                <a16:creationId xmlns:a16="http://schemas.microsoft.com/office/drawing/2014/main" id="{B0EE7267-D669-5E44-A077-A364E90CA6BF}"/>
              </a:ext>
            </a:extLst>
          </p:cNvPr>
          <p:cNvSpPr txBox="1"/>
          <p:nvPr/>
        </p:nvSpPr>
        <p:spPr>
          <a:xfrm>
            <a:off x="285523" y="6550968"/>
            <a:ext cx="809647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en-US" sz="900" dirty="0" err="1"/>
              <a:t>Niu</a:t>
            </a:r>
            <a:r>
              <a:rPr lang="en-US" altLang="en-US" sz="900" dirty="0"/>
              <a:t> et al., 184QPS/W 64Mb/mm2 3D Logic-to-DRAM Hybrid Bonding with Process-Near-Memory Engine for Recommendation System, ISSCC 2022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025461F-CCC7-1744-8437-8C60DA2E73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6633"/>
                </a:solidFill>
              </a:rPr>
              <a:t>Match Engine: Top-K Engine (I)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13A97B3-9813-994A-9FF7-8DCBF5E28B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2779800"/>
            <a:ext cx="3764023" cy="3240000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8278D039-28EF-9547-AF2A-97EE2EB3E9AC}"/>
              </a:ext>
            </a:extLst>
          </p:cNvPr>
          <p:cNvGrpSpPr/>
          <p:nvPr/>
        </p:nvGrpSpPr>
        <p:grpSpPr>
          <a:xfrm>
            <a:off x="2209800" y="2441360"/>
            <a:ext cx="6677978" cy="3730840"/>
            <a:chOff x="2209800" y="2441360"/>
            <a:chExt cx="6677978" cy="3730840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54B7497C-1C76-FE40-A679-AEEFD1DBF03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5400000">
              <a:off x="4907025" y="2191447"/>
              <a:ext cx="3730840" cy="4230666"/>
            </a:xfrm>
            <a:prstGeom prst="rect">
              <a:avLst/>
            </a:prstGeom>
            <a:ln w="28575">
              <a:solidFill>
                <a:schemeClr val="bg1">
                  <a:lumMod val="75000"/>
                </a:schemeClr>
              </a:solidFill>
              <a:prstDash val="sysDash"/>
            </a:ln>
          </p:spPr>
        </p:pic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9AE37D81-470F-3A4A-B212-C1B99C78E978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209800" y="2441360"/>
              <a:ext cx="2447312" cy="3349840"/>
            </a:xfrm>
            <a:prstGeom prst="line">
              <a:avLst/>
            </a:prstGeom>
            <a:solidFill>
              <a:srgbClr val="C0C0C0"/>
            </a:solidFill>
            <a:ln w="19050" cap="flat" cmpd="sng" algn="ctr">
              <a:solidFill>
                <a:schemeClr val="bg1">
                  <a:lumMod val="75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351A5C60-F81B-F64C-9AD4-23429F35C4B7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209800" y="5973762"/>
              <a:ext cx="2447312" cy="198438"/>
            </a:xfrm>
            <a:prstGeom prst="line">
              <a:avLst/>
            </a:prstGeom>
            <a:solidFill>
              <a:srgbClr val="C0C0C0"/>
            </a:solidFill>
            <a:ln w="19050" cap="flat" cmpd="sng" algn="ctr">
              <a:solidFill>
                <a:schemeClr val="bg1">
                  <a:lumMod val="75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144512053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78BD05-2E95-984E-8F35-2CBFD3B723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534400" cy="5059362"/>
          </a:xfrm>
        </p:spPr>
        <p:txBody>
          <a:bodyPr/>
          <a:lstStyle/>
          <a:p>
            <a:r>
              <a:rPr lang="en-US" sz="2200" dirty="0">
                <a:solidFill>
                  <a:srgbClr val="0070C0"/>
                </a:solidFill>
              </a:rPr>
              <a:t>Max-heap hardware block </a:t>
            </a:r>
            <a:r>
              <a:rPr lang="en-US" sz="2200" dirty="0"/>
              <a:t>and data structure with 1000 nodes </a:t>
            </a:r>
            <a:r>
              <a:rPr lang="en-US" sz="2200" dirty="0">
                <a:solidFill>
                  <a:srgbClr val="00B050"/>
                </a:solidFill>
              </a:rPr>
              <a:t>&lt;address, distance&gt; for the 1000 shortest distances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DD3B14-C38A-CD43-A830-5A9D199280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92004D-7284-C244-B275-AB956C66515A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7" name="TextBox 6">
            <a:hlinkClick r:id="rId2"/>
            <a:extLst>
              <a:ext uri="{FF2B5EF4-FFF2-40B4-BE49-F238E27FC236}">
                <a16:creationId xmlns:a16="http://schemas.microsoft.com/office/drawing/2014/main" id="{B0EE7267-D669-5E44-A077-A364E90CA6BF}"/>
              </a:ext>
            </a:extLst>
          </p:cNvPr>
          <p:cNvSpPr txBox="1"/>
          <p:nvPr/>
        </p:nvSpPr>
        <p:spPr>
          <a:xfrm>
            <a:off x="285523" y="6550968"/>
            <a:ext cx="809647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en-US" sz="900" dirty="0" err="1"/>
              <a:t>Niu</a:t>
            </a:r>
            <a:r>
              <a:rPr lang="en-US" altLang="en-US" sz="900" dirty="0"/>
              <a:t> et al., 184QPS/W 64Mb/mm2 3D Logic-to-DRAM Hybrid Bonding with Process-Near-Memory Engine for Recommendation System, ISSCC 2022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025461F-CCC7-1744-8437-8C60DA2E73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6633"/>
                </a:solidFill>
              </a:rPr>
              <a:t>Match Engine: Top-K Engine (II)</a:t>
            </a:r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4B7497C-1C76-FE40-A679-AEEFD1DBF0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355444" y="3633450"/>
            <a:ext cx="2593615" cy="2941085"/>
          </a:xfrm>
          <a:prstGeom prst="rect">
            <a:avLst/>
          </a:prstGeom>
          <a:ln w="28575">
            <a:solidFill>
              <a:schemeClr val="bg1">
                <a:lumMod val="75000"/>
              </a:schemeClr>
            </a:solidFill>
            <a:prstDash val="sysDash"/>
          </a:ln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2F77E1B-5FE7-B840-9FFA-E60E273B65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525413" y="1408895"/>
            <a:ext cx="1939109" cy="2626519"/>
          </a:xfrm>
          <a:prstGeom prst="rect">
            <a:avLst/>
          </a:prstGeom>
          <a:ln w="28575">
            <a:solidFill>
              <a:schemeClr val="bg1">
                <a:lumMod val="75000"/>
              </a:schemeClr>
            </a:solidFill>
            <a:prstDash val="sysDash"/>
          </a:ln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3E37A6E-9D61-2443-93DD-103432C5CDB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00400" y="2209800"/>
            <a:ext cx="5861538" cy="304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3B60D7A-31E3-DE4A-A23C-B0B9F0975DA7}"/>
              </a:ext>
            </a:extLst>
          </p:cNvPr>
          <p:cNvSpPr txBox="1"/>
          <p:nvPr/>
        </p:nvSpPr>
        <p:spPr>
          <a:xfrm>
            <a:off x="120308" y="1676400"/>
            <a:ext cx="147989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Distance calculator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2F4B259-96B9-7740-84EE-A03554E7DD50}"/>
              </a:ext>
            </a:extLst>
          </p:cNvPr>
          <p:cNvSpPr txBox="1"/>
          <p:nvPr/>
        </p:nvSpPr>
        <p:spPr>
          <a:xfrm>
            <a:off x="120308" y="3763312"/>
            <a:ext cx="5859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Top-K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175E64D-C118-4744-9869-D0287C4D9DDD}"/>
              </a:ext>
            </a:extLst>
          </p:cNvPr>
          <p:cNvSpPr txBox="1"/>
          <p:nvPr/>
        </p:nvSpPr>
        <p:spPr>
          <a:xfrm>
            <a:off x="4280339" y="5525869"/>
            <a:ext cx="40254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If Distance &lt; left child, swap left child;</a:t>
            </a:r>
          </a:p>
          <a:p>
            <a:r>
              <a:rPr lang="en-US" dirty="0"/>
              <a:t>Else, swap right child</a:t>
            </a:r>
          </a:p>
        </p:txBody>
      </p:sp>
    </p:spTree>
    <p:extLst>
      <p:ext uri="{BB962C8B-B14F-4D97-AF65-F5344CB8AC3E}">
        <p14:creationId xmlns:p14="http://schemas.microsoft.com/office/powerpoint/2010/main" val="221094945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78BD05-2E95-984E-8F35-2CBFD3B723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534400" cy="5059362"/>
          </a:xfrm>
        </p:spPr>
        <p:txBody>
          <a:bodyPr/>
          <a:lstStyle/>
          <a:p>
            <a:r>
              <a:rPr lang="en-US" sz="2200" dirty="0"/>
              <a:t>Responsible for similarity prediction for fine-grained ranking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DD3B14-C38A-CD43-A830-5A9D199280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92004D-7284-C244-B275-AB956C66515A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2B8ED7B-F3D0-A640-AEF2-9EE5952342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200" y="1504200"/>
            <a:ext cx="5820114" cy="4820400"/>
          </a:xfrm>
          <a:prstGeom prst="rect">
            <a:avLst/>
          </a:prstGeom>
        </p:spPr>
      </p:pic>
      <p:sp>
        <p:nvSpPr>
          <p:cNvPr id="8" name="TextBox 7">
            <a:hlinkClick r:id="rId3"/>
            <a:extLst>
              <a:ext uri="{FF2B5EF4-FFF2-40B4-BE49-F238E27FC236}">
                <a16:creationId xmlns:a16="http://schemas.microsoft.com/office/drawing/2014/main" id="{345630C2-41E1-DB44-AD3D-BBF15BCB2C9B}"/>
              </a:ext>
            </a:extLst>
          </p:cNvPr>
          <p:cNvSpPr txBox="1"/>
          <p:nvPr/>
        </p:nvSpPr>
        <p:spPr>
          <a:xfrm>
            <a:off x="285523" y="6550968"/>
            <a:ext cx="809647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en-US" sz="900" dirty="0" err="1"/>
              <a:t>Niu</a:t>
            </a:r>
            <a:r>
              <a:rPr lang="en-US" altLang="en-US" sz="900" dirty="0"/>
              <a:t> et al., 184QPS/W 64Mb/mm2 3D Logic-to-DRAM Hybrid Bonding with Process-Near-Memory Engine for Recommendation System, ISSCC 2022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6FB45F77-1A8C-6D45-84C8-B1F449039B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6633"/>
                </a:solidFill>
              </a:rPr>
              <a:t>HB-PNM: Neural Engine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6D26C78-2DC2-4C41-88B2-156FB9F839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68437" y="2294808"/>
            <a:ext cx="2895598" cy="2880072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FD06D15B-39AD-5046-BB6D-BA418AD9CD37}"/>
              </a:ext>
            </a:extLst>
          </p:cNvPr>
          <p:cNvSpPr/>
          <p:nvPr/>
        </p:nvSpPr>
        <p:spPr bwMode="auto">
          <a:xfrm>
            <a:off x="1557284" y="2454275"/>
            <a:ext cx="1224016" cy="2514600"/>
          </a:xfrm>
          <a:prstGeom prst="rect">
            <a:avLst/>
          </a:prstGeom>
          <a:solidFill>
            <a:srgbClr val="7030A0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62512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78BD05-2E95-984E-8F35-2CBFD3B723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534400" cy="5059362"/>
          </a:xfrm>
        </p:spPr>
        <p:txBody>
          <a:bodyPr/>
          <a:lstStyle/>
          <a:p>
            <a:r>
              <a:rPr lang="en-US" sz="2200" dirty="0">
                <a:solidFill>
                  <a:srgbClr val="0070C0"/>
                </a:solidFill>
              </a:rPr>
              <a:t>Activations</a:t>
            </a:r>
            <a:r>
              <a:rPr lang="en-US" sz="2200" dirty="0"/>
              <a:t> based on LUTs</a:t>
            </a:r>
          </a:p>
          <a:p>
            <a:pPr lvl="1"/>
            <a:r>
              <a:rPr lang="en-US" sz="2000" dirty="0"/>
              <a:t>Support for </a:t>
            </a:r>
            <a:r>
              <a:rPr lang="en-US" sz="2000" dirty="0" err="1"/>
              <a:t>GeLU</a:t>
            </a:r>
            <a:r>
              <a:rPr lang="en-US" sz="2000" dirty="0"/>
              <a:t> and Exp</a:t>
            </a:r>
          </a:p>
          <a:p>
            <a:r>
              <a:rPr lang="en-US" sz="2200" dirty="0">
                <a:solidFill>
                  <a:srgbClr val="0070C0"/>
                </a:solidFill>
              </a:rPr>
              <a:t>Transpose</a:t>
            </a:r>
          </a:p>
          <a:p>
            <a:pPr lvl="1"/>
            <a:r>
              <a:rPr lang="en-US" sz="2000" dirty="0"/>
              <a:t>Transpose 16x16 matrix with ping-pong array</a:t>
            </a:r>
          </a:p>
          <a:p>
            <a:pPr lvl="1"/>
            <a:r>
              <a:rPr lang="en-US" sz="2000" dirty="0"/>
              <a:t>2D register file array</a:t>
            </a:r>
          </a:p>
          <a:p>
            <a:pPr lvl="1"/>
            <a:r>
              <a:rPr lang="en-US" sz="2000" dirty="0"/>
              <a:t>Row-based writes and column-based reads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DD3B14-C38A-CD43-A830-5A9D199280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92004D-7284-C244-B275-AB956C66515A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2B8ED7B-F3D0-A640-AEF2-9EE5952342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3728400"/>
            <a:ext cx="3042630" cy="2520000"/>
          </a:xfrm>
          <a:prstGeom prst="rect">
            <a:avLst/>
          </a:prstGeom>
        </p:spPr>
      </p:pic>
      <p:sp>
        <p:nvSpPr>
          <p:cNvPr id="8" name="TextBox 7">
            <a:hlinkClick r:id="rId3"/>
            <a:extLst>
              <a:ext uri="{FF2B5EF4-FFF2-40B4-BE49-F238E27FC236}">
                <a16:creationId xmlns:a16="http://schemas.microsoft.com/office/drawing/2014/main" id="{345630C2-41E1-DB44-AD3D-BBF15BCB2C9B}"/>
              </a:ext>
            </a:extLst>
          </p:cNvPr>
          <p:cNvSpPr txBox="1"/>
          <p:nvPr/>
        </p:nvSpPr>
        <p:spPr>
          <a:xfrm>
            <a:off x="285523" y="6550968"/>
            <a:ext cx="809647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en-US" sz="900" dirty="0" err="1"/>
              <a:t>Niu</a:t>
            </a:r>
            <a:r>
              <a:rPr lang="en-US" altLang="en-US" sz="900" dirty="0"/>
              <a:t> et al., 184QPS/W 64Mb/mm2 3D Logic-to-DRAM Hybrid Bonding with Process-Near-Memory Engine for Recommendation System, ISSCC 2022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6FB45F77-1A8C-6D45-84C8-B1F449039B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6633"/>
                </a:solidFill>
              </a:rPr>
              <a:t>Neural Engine: Vector Processing Unit</a:t>
            </a:r>
            <a:endParaRPr lang="en-US" dirty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05FE0CA0-3DE6-954D-A004-278429D49FD5}"/>
              </a:ext>
            </a:extLst>
          </p:cNvPr>
          <p:cNvGrpSpPr/>
          <p:nvPr/>
        </p:nvGrpSpPr>
        <p:grpSpPr>
          <a:xfrm>
            <a:off x="2057400" y="3505200"/>
            <a:ext cx="7028099" cy="2362200"/>
            <a:chOff x="2057400" y="3505200"/>
            <a:chExt cx="7028099" cy="2362200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2DF5FE0A-E026-2B47-AFEA-2C1AF0E8B9D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5400000">
              <a:off x="5314275" y="1696126"/>
              <a:ext cx="1962150" cy="5580299"/>
            </a:xfrm>
            <a:prstGeom prst="rect">
              <a:avLst/>
            </a:prstGeom>
            <a:ln w="28575">
              <a:solidFill>
                <a:schemeClr val="bg1">
                  <a:lumMod val="75000"/>
                </a:schemeClr>
              </a:solidFill>
              <a:prstDash val="sysDash"/>
            </a:ln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79228975-029C-1744-8535-124D180A577C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057400" y="3505200"/>
              <a:ext cx="1447800" cy="2209800"/>
            </a:xfrm>
            <a:prstGeom prst="line">
              <a:avLst/>
            </a:prstGeom>
            <a:solidFill>
              <a:srgbClr val="C0C0C0"/>
            </a:solidFill>
            <a:ln w="19050" cap="flat" cmpd="sng" algn="ctr">
              <a:solidFill>
                <a:schemeClr val="bg1">
                  <a:lumMod val="75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68EC0F20-180F-064A-A1CD-7815B2DA6830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057400" y="5467351"/>
              <a:ext cx="1447800" cy="400049"/>
            </a:xfrm>
            <a:prstGeom prst="line">
              <a:avLst/>
            </a:prstGeom>
            <a:solidFill>
              <a:srgbClr val="C0C0C0"/>
            </a:solidFill>
            <a:ln w="19050" cap="flat" cmpd="sng" algn="ctr">
              <a:solidFill>
                <a:schemeClr val="bg1">
                  <a:lumMod val="75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199185388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78BD05-2E95-984E-8F35-2CBFD3B723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534400" cy="5059362"/>
          </a:xfrm>
        </p:spPr>
        <p:txBody>
          <a:bodyPr/>
          <a:lstStyle/>
          <a:p>
            <a:r>
              <a:rPr lang="en-US" sz="2200" dirty="0"/>
              <a:t>32x32 INT8 fully-pipelined </a:t>
            </a:r>
            <a:r>
              <a:rPr lang="en-US" sz="2200" dirty="0">
                <a:solidFill>
                  <a:srgbClr val="0070C0"/>
                </a:solidFill>
              </a:rPr>
              <a:t>systolic array</a:t>
            </a:r>
          </a:p>
          <a:p>
            <a:pPr lvl="1"/>
            <a:r>
              <a:rPr lang="en-US" sz="2000" dirty="0"/>
              <a:t>Partial sums accumulated in INT32 accumulator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DD3B14-C38A-CD43-A830-5A9D199280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92004D-7284-C244-B275-AB956C66515A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44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8" name="TextBox 7">
            <a:hlinkClick r:id="rId2"/>
            <a:extLst>
              <a:ext uri="{FF2B5EF4-FFF2-40B4-BE49-F238E27FC236}">
                <a16:creationId xmlns:a16="http://schemas.microsoft.com/office/drawing/2014/main" id="{7A9821DE-69ED-6D47-9175-3EFA074A3EC8}"/>
              </a:ext>
            </a:extLst>
          </p:cNvPr>
          <p:cNvSpPr txBox="1"/>
          <p:nvPr/>
        </p:nvSpPr>
        <p:spPr>
          <a:xfrm>
            <a:off x="285523" y="6550968"/>
            <a:ext cx="809647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en-US" sz="900" dirty="0" err="1"/>
              <a:t>Niu</a:t>
            </a:r>
            <a:r>
              <a:rPr lang="en-US" altLang="en-US" sz="900" dirty="0"/>
              <a:t> et al., 184QPS/W 64Mb/mm2 3D Logic-to-DRAM Hybrid Bonding with Process-Near-Memory Engine for Recommendation System, ISSCC 2022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EBBC656A-8302-AF45-B0E2-13C3B1400A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6633"/>
                </a:solidFill>
              </a:rPr>
              <a:t>Neural Engine: GEMM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52BF6FA-B80C-2C47-B6A0-FC3E78D469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3728400"/>
            <a:ext cx="3042630" cy="2520000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21751BD3-F06C-5D44-A7BD-DD1CBC695568}"/>
              </a:ext>
            </a:extLst>
          </p:cNvPr>
          <p:cNvGrpSpPr/>
          <p:nvPr/>
        </p:nvGrpSpPr>
        <p:grpSpPr>
          <a:xfrm>
            <a:off x="2090057" y="2590800"/>
            <a:ext cx="6993504" cy="3644537"/>
            <a:chOff x="2090057" y="3276600"/>
            <a:chExt cx="6993504" cy="364453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5E48603A-FC5B-9B4E-8F52-52A978EF93B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5400000">
              <a:off x="5329845" y="1358034"/>
              <a:ext cx="1835150" cy="5672282"/>
            </a:xfrm>
            <a:prstGeom prst="rect">
              <a:avLst/>
            </a:prstGeom>
            <a:ln w="28575">
              <a:solidFill>
                <a:schemeClr val="bg1">
                  <a:lumMod val="75000"/>
                </a:schemeClr>
              </a:solidFill>
              <a:prstDash val="sysDash"/>
            </a:ln>
          </p:spPr>
        </p:pic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5B0BDE7-20CF-9D49-A7CF-FCAF14E5EFC0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090057" y="3276601"/>
              <a:ext cx="1321222" cy="3461656"/>
            </a:xfrm>
            <a:prstGeom prst="line">
              <a:avLst/>
            </a:prstGeom>
            <a:solidFill>
              <a:srgbClr val="C0C0C0"/>
            </a:solidFill>
            <a:ln w="19050" cap="flat" cmpd="sng" algn="ctr">
              <a:solidFill>
                <a:schemeClr val="bg1">
                  <a:lumMod val="75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818A2CB8-EE4D-6547-AB35-DCFFB72BE8E1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090057" y="5155624"/>
              <a:ext cx="1321222" cy="1765513"/>
            </a:xfrm>
            <a:prstGeom prst="line">
              <a:avLst/>
            </a:prstGeom>
            <a:solidFill>
              <a:srgbClr val="C0C0C0"/>
            </a:solidFill>
            <a:ln w="19050" cap="flat" cmpd="sng" algn="ctr">
              <a:solidFill>
                <a:schemeClr val="bg1">
                  <a:lumMod val="75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105264365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599B48-DF19-674B-AD4E-36644D4DDE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Lecture on Systolic Array Architectures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55C92E-386F-5E4D-A6D0-CD00F29782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9DD7B3E-F146-D549-8F86-317FE8F8EAF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6AF20B2-FF21-6249-9D00-4428988AD50C}"/>
              </a:ext>
            </a:extLst>
          </p:cNvPr>
          <p:cNvSpPr txBox="1"/>
          <p:nvPr/>
        </p:nvSpPr>
        <p:spPr>
          <a:xfrm>
            <a:off x="2530223" y="6444044"/>
            <a:ext cx="42178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https://youtu.be/1SSqV7Y75oU?t=2316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9FEFD86-D367-E143-9AE2-87DB2300A7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0094" y="914400"/>
            <a:ext cx="6803812" cy="5529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827967"/>
      </p:ext>
    </p:extLst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78BD05-2E95-984E-8F35-2CBFD3B723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534400" cy="5059362"/>
          </a:xfrm>
        </p:spPr>
        <p:txBody>
          <a:bodyPr/>
          <a:lstStyle/>
          <a:p>
            <a:r>
              <a:rPr lang="en-US" sz="2200" dirty="0"/>
              <a:t>Five working states and one idle state</a:t>
            </a:r>
          </a:p>
          <a:p>
            <a:pPr lvl="1"/>
            <a:r>
              <a:rPr lang="en-US" sz="1800" dirty="0"/>
              <a:t>Each working state is for one instruction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DD3B14-C38A-CD43-A830-5A9D199280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92004D-7284-C244-B275-AB956C66515A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46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8" name="TextBox 7">
            <a:hlinkClick r:id="rId2"/>
            <a:extLst>
              <a:ext uri="{FF2B5EF4-FFF2-40B4-BE49-F238E27FC236}">
                <a16:creationId xmlns:a16="http://schemas.microsoft.com/office/drawing/2014/main" id="{7A9821DE-69ED-6D47-9175-3EFA074A3EC8}"/>
              </a:ext>
            </a:extLst>
          </p:cNvPr>
          <p:cNvSpPr txBox="1"/>
          <p:nvPr/>
        </p:nvSpPr>
        <p:spPr>
          <a:xfrm>
            <a:off x="285523" y="6550968"/>
            <a:ext cx="809647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en-US" sz="900" dirty="0" err="1"/>
              <a:t>Niu</a:t>
            </a:r>
            <a:r>
              <a:rPr lang="en-US" altLang="en-US" sz="900" dirty="0"/>
              <a:t> et al., 184QPS/W 64Mb/mm2 3D Logic-to-DRAM Hybrid Bonding with Process-Near-Memory Engine for Recommendation System, ISSCC 2022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EBBC656A-8302-AF45-B0E2-13C3B1400A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6633"/>
                </a:solidFill>
              </a:rPr>
              <a:t>Neural Engine: Finite State Machine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52BF6FA-B80C-2C47-B6A0-FC3E78D469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3728400"/>
            <a:ext cx="3042630" cy="2520000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F498E76D-E10B-DC44-BD01-4CDDCA1B8446}"/>
              </a:ext>
            </a:extLst>
          </p:cNvPr>
          <p:cNvGrpSpPr/>
          <p:nvPr/>
        </p:nvGrpSpPr>
        <p:grpSpPr>
          <a:xfrm>
            <a:off x="2090057" y="2368285"/>
            <a:ext cx="6885164" cy="3159744"/>
            <a:chOff x="2090057" y="2368285"/>
            <a:chExt cx="6885164" cy="3159744"/>
          </a:xfrm>
        </p:grpSpPr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5B0BDE7-20CF-9D49-A7CF-FCAF14E5EFC0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090057" y="2368285"/>
              <a:ext cx="1415143" cy="2965715"/>
            </a:xfrm>
            <a:prstGeom prst="line">
              <a:avLst/>
            </a:prstGeom>
            <a:solidFill>
              <a:srgbClr val="C0C0C0"/>
            </a:solidFill>
            <a:ln w="19050" cap="flat" cmpd="sng" algn="ctr">
              <a:solidFill>
                <a:schemeClr val="bg1">
                  <a:lumMod val="75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818A2CB8-EE4D-6547-AB35-DCFFB72BE8E1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090057" y="5267672"/>
              <a:ext cx="1415143" cy="260357"/>
            </a:xfrm>
            <a:prstGeom prst="line">
              <a:avLst/>
            </a:prstGeom>
            <a:solidFill>
              <a:srgbClr val="C0C0C0"/>
            </a:solidFill>
            <a:ln w="19050" cap="flat" cmpd="sng" algn="ctr">
              <a:solidFill>
                <a:schemeClr val="bg1">
                  <a:lumMod val="75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C6A85100-BBC9-4A47-A012-BB834D5A7A0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505200" y="2390022"/>
              <a:ext cx="5470021" cy="2867778"/>
            </a:xfrm>
            <a:prstGeom prst="rect">
              <a:avLst/>
            </a:prstGeom>
            <a:ln w="28575">
              <a:solidFill>
                <a:schemeClr val="bg1">
                  <a:lumMod val="75000"/>
                </a:schemeClr>
              </a:solidFill>
              <a:prstDash val="sysDash"/>
            </a:ln>
          </p:spPr>
        </p:pic>
      </p:grpSp>
    </p:spTree>
    <p:extLst>
      <p:ext uri="{BB962C8B-B14F-4D97-AF65-F5344CB8AC3E}">
        <p14:creationId xmlns:p14="http://schemas.microsoft.com/office/powerpoint/2010/main" val="260617698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C3A36B-EFFE-914B-9A09-F852530E53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1"/>
            <a:ext cx="8610600" cy="5276850"/>
          </a:xfrm>
        </p:spPr>
        <p:txBody>
          <a:bodyPr/>
          <a:lstStyle/>
          <a:p>
            <a:r>
              <a:rPr lang="en-US" dirty="0"/>
              <a:t>Comparison table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F7BE19-F772-FD44-BB35-F14D60FD91B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96CF17A-3047-224B-BC46-DD606BE3B22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sp>
        <p:nvSpPr>
          <p:cNvPr id="9" name="TextBox 8">
            <a:hlinkClick r:id="rId3"/>
            <a:extLst>
              <a:ext uri="{FF2B5EF4-FFF2-40B4-BE49-F238E27FC236}">
                <a16:creationId xmlns:a16="http://schemas.microsoft.com/office/drawing/2014/main" id="{5613DB94-4413-4F45-BA5A-C0CF0AE6A3BF}"/>
              </a:ext>
            </a:extLst>
          </p:cNvPr>
          <p:cNvSpPr txBox="1"/>
          <p:nvPr/>
        </p:nvSpPr>
        <p:spPr>
          <a:xfrm>
            <a:off x="285523" y="6550968"/>
            <a:ext cx="809647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en-US" sz="900" dirty="0" err="1"/>
              <a:t>Niu</a:t>
            </a:r>
            <a:r>
              <a:rPr lang="en-US" altLang="en-US" sz="900" dirty="0"/>
              <a:t> et al., 184QPS/W 64Mb/mm2 3D Logic-to-DRAM Hybrid Bonding with Process-Near-Memory Engine for Recommendation System, ISSCC 2022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4EAB410-A616-A54C-B040-1EDD1BF66E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3581400" y="-800977"/>
            <a:ext cx="1981200" cy="876475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5242433-7B09-7841-9E67-8986E45A427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876451" y="4000651"/>
            <a:ext cx="494121" cy="186777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AFF6EFA-326C-A847-A92B-0A32E9E71EC7}"/>
              </a:ext>
            </a:extLst>
          </p:cNvPr>
          <p:cNvSpPr txBox="1"/>
          <p:nvPr/>
        </p:nvSpPr>
        <p:spPr>
          <a:xfrm>
            <a:off x="3429000" y="2667000"/>
            <a:ext cx="1295400" cy="153888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noFill/>
          </a:ln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000" dirty="0"/>
              <a:t>UPMEM PIM **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7659534-0B52-DE4C-A02A-DB7C022C4E10}"/>
              </a:ext>
            </a:extLst>
          </p:cNvPr>
          <p:cNvSpPr txBox="1"/>
          <p:nvPr/>
        </p:nvSpPr>
        <p:spPr>
          <a:xfrm>
            <a:off x="4876800" y="2679700"/>
            <a:ext cx="1224000" cy="153888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noFill/>
          </a:ln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000" dirty="0"/>
              <a:t>A100 GPU ***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5119EAE-EDCD-AF43-AF84-12269E5BDAAE}"/>
              </a:ext>
            </a:extLst>
          </p:cNvPr>
          <p:cNvSpPr txBox="1"/>
          <p:nvPr/>
        </p:nvSpPr>
        <p:spPr>
          <a:xfrm>
            <a:off x="3441700" y="2679700"/>
            <a:ext cx="1295400" cy="153888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noFill/>
          </a:ln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000" dirty="0"/>
              <a:t>UPMEM PIM **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2E4A20A-8974-2D4E-A3E4-0FAE22A5FDED}"/>
              </a:ext>
            </a:extLst>
          </p:cNvPr>
          <p:cNvSpPr txBox="1"/>
          <p:nvPr/>
        </p:nvSpPr>
        <p:spPr>
          <a:xfrm>
            <a:off x="6246000" y="2679700"/>
            <a:ext cx="1224000" cy="153888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noFill/>
          </a:ln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000" dirty="0"/>
              <a:t>FIMDRAM ****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9DC10E72-67F9-FF45-A41C-BA8EFDF51C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HB-PNM: Key Feature Summary</a:t>
            </a:r>
          </a:p>
        </p:txBody>
      </p:sp>
    </p:spTree>
    <p:extLst>
      <p:ext uri="{BB962C8B-B14F-4D97-AF65-F5344CB8AC3E}">
        <p14:creationId xmlns:p14="http://schemas.microsoft.com/office/powerpoint/2010/main" val="2311450688"/>
      </p:ext>
    </p:extLst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891D3F-D152-9344-9026-3DCF898A87C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96CF17A-3047-224B-BC46-DD606BE3B22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sp>
        <p:nvSpPr>
          <p:cNvPr id="7" name="TextBox 6">
            <a:hlinkClick r:id="rId2"/>
            <a:extLst>
              <a:ext uri="{FF2B5EF4-FFF2-40B4-BE49-F238E27FC236}">
                <a16:creationId xmlns:a16="http://schemas.microsoft.com/office/drawing/2014/main" id="{6D4E88C4-7835-3048-82B9-3EBD91CC3862}"/>
              </a:ext>
            </a:extLst>
          </p:cNvPr>
          <p:cNvSpPr txBox="1"/>
          <p:nvPr/>
        </p:nvSpPr>
        <p:spPr>
          <a:xfrm>
            <a:off x="285523" y="6550968"/>
            <a:ext cx="809647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en-US" sz="900" dirty="0" err="1"/>
              <a:t>Niu</a:t>
            </a:r>
            <a:r>
              <a:rPr lang="en-US" altLang="en-US" sz="900" dirty="0"/>
              <a:t> et al., 184QPS/W 64Mb/mm2 3D Logic-to-DRAM Hybrid Bonding with Process-Near-Memory Engine for Recommendation System, ISSCC 2022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9F553C2-AE64-BB42-8CEC-2AADBA1C15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850" y="1241136"/>
            <a:ext cx="7143750" cy="447386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5241833-46AF-7947-AFDF-443ABF384C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330" y="2895600"/>
            <a:ext cx="1146496" cy="3124200"/>
          </a:xfrm>
          <a:prstGeom prst="rect">
            <a:avLst/>
          </a:prstGeom>
          <a:ln>
            <a:solidFill>
              <a:schemeClr val="accent4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FB6DFF3-22D2-D646-B23A-7E8C75280EB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8600" y="6096000"/>
            <a:ext cx="2971800" cy="307759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00C01650-AF52-CF4C-B1B6-02121D06AEBB}"/>
              </a:ext>
            </a:extLst>
          </p:cNvPr>
          <p:cNvSpPr txBox="1"/>
          <p:nvPr/>
        </p:nvSpPr>
        <p:spPr>
          <a:xfrm rot="19963725">
            <a:off x="3168471" y="1368543"/>
            <a:ext cx="679754" cy="307777"/>
          </a:xfrm>
          <a:prstGeom prst="rect">
            <a:avLst/>
          </a:prstGeom>
          <a:solidFill>
            <a:srgbClr val="002060">
              <a:alpha val="50196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</a:rPr>
              <a:t>CPU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8051097-33E9-244B-8783-FEF862F1106B}"/>
              </a:ext>
            </a:extLst>
          </p:cNvPr>
          <p:cNvSpPr txBox="1"/>
          <p:nvPr/>
        </p:nvSpPr>
        <p:spPr>
          <a:xfrm rot="19963725">
            <a:off x="3709901" y="1461826"/>
            <a:ext cx="676800" cy="307777"/>
          </a:xfrm>
          <a:prstGeom prst="rect">
            <a:avLst/>
          </a:prstGeom>
          <a:solidFill>
            <a:srgbClr val="35742A">
              <a:alpha val="50196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</a:rPr>
              <a:t>GPU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953F654-7B6B-DB4D-BADB-FE8B34A30C2B}"/>
              </a:ext>
            </a:extLst>
          </p:cNvPr>
          <p:cNvSpPr txBox="1"/>
          <p:nvPr/>
        </p:nvSpPr>
        <p:spPr>
          <a:xfrm rot="19963725">
            <a:off x="4292573" y="1540481"/>
            <a:ext cx="720000" cy="307777"/>
          </a:xfrm>
          <a:prstGeom prst="rect">
            <a:avLst/>
          </a:prstGeom>
          <a:solidFill>
            <a:srgbClr val="C00000">
              <a:alpha val="50196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</a:rPr>
              <a:t>FPGA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6B9DE0C-7509-7448-B962-EED1DD6AF974}"/>
              </a:ext>
            </a:extLst>
          </p:cNvPr>
          <p:cNvSpPr txBox="1"/>
          <p:nvPr/>
        </p:nvSpPr>
        <p:spPr>
          <a:xfrm rot="19963725">
            <a:off x="3995299" y="4583472"/>
            <a:ext cx="676800" cy="307777"/>
          </a:xfrm>
          <a:prstGeom prst="rect">
            <a:avLst/>
          </a:prstGeom>
          <a:solidFill>
            <a:srgbClr val="35742A">
              <a:alpha val="50196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</a:rPr>
              <a:t>GPU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EA2066D-C56C-244A-AD5B-C01BF8E65446}"/>
              </a:ext>
            </a:extLst>
          </p:cNvPr>
          <p:cNvSpPr txBox="1"/>
          <p:nvPr/>
        </p:nvSpPr>
        <p:spPr>
          <a:xfrm rot="19963725">
            <a:off x="4431102" y="4719849"/>
            <a:ext cx="720000" cy="307777"/>
          </a:xfrm>
          <a:prstGeom prst="rect">
            <a:avLst/>
          </a:prstGeom>
          <a:solidFill>
            <a:srgbClr val="C00000">
              <a:alpha val="50196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</a:rPr>
              <a:t>FPGA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792EF71-1128-CD46-9606-30E80DAEA2D0}"/>
              </a:ext>
            </a:extLst>
          </p:cNvPr>
          <p:cNvSpPr txBox="1"/>
          <p:nvPr/>
        </p:nvSpPr>
        <p:spPr>
          <a:xfrm rot="19987241">
            <a:off x="3946786" y="3494509"/>
            <a:ext cx="945626" cy="307777"/>
          </a:xfrm>
          <a:prstGeom prst="rect">
            <a:avLst/>
          </a:prstGeom>
          <a:solidFill>
            <a:srgbClr val="0432FF">
              <a:alpha val="50196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</a:rPr>
              <a:t>UPMEM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9A10A37-7356-AB41-85DB-7F3B932B0018}"/>
              </a:ext>
            </a:extLst>
          </p:cNvPr>
          <p:cNvSpPr txBox="1"/>
          <p:nvPr/>
        </p:nvSpPr>
        <p:spPr>
          <a:xfrm rot="19987241">
            <a:off x="4808504" y="3878587"/>
            <a:ext cx="1143000" cy="307777"/>
          </a:xfrm>
          <a:prstGeom prst="rect">
            <a:avLst/>
          </a:prstGeom>
          <a:solidFill>
            <a:srgbClr val="0432FF">
              <a:alpha val="50196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</a:rPr>
              <a:t>FIMDRAM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529B74A-1AF0-334A-A3FB-38B28868D6A1}"/>
              </a:ext>
            </a:extLst>
          </p:cNvPr>
          <p:cNvSpPr txBox="1"/>
          <p:nvPr/>
        </p:nvSpPr>
        <p:spPr>
          <a:xfrm rot="19987241">
            <a:off x="4608645" y="3625141"/>
            <a:ext cx="609600" cy="307777"/>
          </a:xfrm>
          <a:prstGeom prst="rect">
            <a:avLst/>
          </a:prstGeom>
          <a:solidFill>
            <a:srgbClr val="0432FF">
              <a:alpha val="50196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>
                <a:solidFill>
                  <a:schemeClr val="bg1"/>
                </a:solidFill>
              </a:rPr>
              <a:t>AiM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C0E5FB4-95AF-E14E-A383-59B52C8FBDB9}"/>
              </a:ext>
            </a:extLst>
          </p:cNvPr>
          <p:cNvSpPr txBox="1"/>
          <p:nvPr/>
        </p:nvSpPr>
        <p:spPr>
          <a:xfrm rot="19987241">
            <a:off x="7857842" y="1582327"/>
            <a:ext cx="1028700" cy="307777"/>
          </a:xfrm>
          <a:prstGeom prst="rect">
            <a:avLst/>
          </a:prstGeom>
          <a:solidFill>
            <a:srgbClr val="0432FF">
              <a:alpha val="50196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</a:rPr>
              <a:t>HB-PNM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50C191D-C86D-734B-99F5-B4A9E1DE0BEF}"/>
              </a:ext>
            </a:extLst>
          </p:cNvPr>
          <p:cNvSpPr txBox="1"/>
          <p:nvPr/>
        </p:nvSpPr>
        <p:spPr>
          <a:xfrm>
            <a:off x="1598844" y="4303811"/>
            <a:ext cx="998896" cy="307777"/>
          </a:xfrm>
          <a:prstGeom prst="rect">
            <a:avLst/>
          </a:prstGeom>
          <a:solidFill>
            <a:srgbClr val="0432FF">
              <a:alpha val="50196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>
                <a:solidFill>
                  <a:schemeClr val="bg1"/>
                </a:solidFill>
              </a:rPr>
              <a:t>AxDIMM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06EEEC7-E742-C345-B524-41D8285E51C1}"/>
              </a:ext>
            </a:extLst>
          </p:cNvPr>
          <p:cNvSpPr txBox="1"/>
          <p:nvPr/>
        </p:nvSpPr>
        <p:spPr>
          <a:xfrm rot="19987241">
            <a:off x="4029731" y="2402408"/>
            <a:ext cx="1118607" cy="738664"/>
          </a:xfrm>
          <a:prstGeom prst="rect">
            <a:avLst/>
          </a:prstGeom>
          <a:solidFill>
            <a:schemeClr val="accent5">
              <a:lumMod val="50000"/>
              <a:alpha val="50196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</a:rPr>
              <a:t>PUM (e.g., SIMDRAM, NVM…)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071AAADD-5977-E14A-848F-3F65F12B89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Processing-in-Memory Classification</a:t>
            </a:r>
          </a:p>
        </p:txBody>
      </p:sp>
    </p:spTree>
    <p:extLst>
      <p:ext uri="{BB962C8B-B14F-4D97-AF65-F5344CB8AC3E}">
        <p14:creationId xmlns:p14="http://schemas.microsoft.com/office/powerpoint/2010/main" val="2156569925"/>
      </p:ext>
    </p:extLst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741AE0-544C-AA4C-B8F5-232DBF7EB8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Two PIM Approaches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AF999D-0C9A-9C49-95EE-90346FD7FE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64088" y="2443336"/>
            <a:ext cx="3475112" cy="1993776"/>
          </a:xfrm>
        </p:spPr>
        <p:txBody>
          <a:bodyPr/>
          <a:lstStyle/>
          <a:p>
            <a:pPr marL="0" indent="0">
              <a:buNone/>
            </a:pPr>
            <a:r>
              <a:rPr lang="en-US" sz="1200" dirty="0"/>
              <a:t>Onur Mutlu, </a:t>
            </a:r>
            <a:r>
              <a:rPr lang="en-US" sz="1200" dirty="0" err="1"/>
              <a:t>Saugata</a:t>
            </a:r>
            <a:r>
              <a:rPr lang="en-US" sz="1200" dirty="0"/>
              <a:t> Ghose, Juan Gomez-Luna, and </a:t>
            </a:r>
            <a:r>
              <a:rPr lang="en-US" sz="1200" dirty="0" err="1"/>
              <a:t>Rachata</a:t>
            </a:r>
            <a:r>
              <a:rPr lang="en-US" sz="1200" dirty="0"/>
              <a:t> </a:t>
            </a:r>
            <a:r>
              <a:rPr lang="en-US" sz="1200" dirty="0" err="1"/>
              <a:t>Ausavarungnirun</a:t>
            </a:r>
            <a:r>
              <a:rPr lang="en-US" sz="1200" dirty="0"/>
              <a:t>,</a:t>
            </a:r>
            <a:br>
              <a:rPr lang="en-US" sz="1200" dirty="0"/>
            </a:br>
            <a:r>
              <a:rPr lang="en-US" sz="1200" b="1" dirty="0">
                <a:solidFill>
                  <a:srgbClr val="0432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"A Modern Primer on Processing in Memory"</a:t>
            </a:r>
            <a:br>
              <a:rPr lang="en-US" sz="1200" dirty="0"/>
            </a:br>
            <a:r>
              <a:rPr lang="en-US" sz="1200" i="1" dirty="0"/>
              <a:t>Invited Book Chapter in </a:t>
            </a:r>
            <a:r>
              <a:rPr lang="en-US" sz="1200" b="1" i="1" dirty="0">
                <a:hlinkClick r:id="rId3"/>
              </a:rPr>
              <a:t>Emerging Computing: From Devices to Systems - Looking Beyond Moore and Von Neumann</a:t>
            </a:r>
            <a:r>
              <a:rPr lang="en-US" sz="1200" dirty="0"/>
              <a:t>, Springer, to be published in 2021.</a:t>
            </a:r>
            <a:br>
              <a:rPr lang="en-US" sz="1200" dirty="0"/>
            </a:br>
            <a:r>
              <a:rPr lang="en-US" sz="1200" dirty="0"/>
              <a:t>[</a:t>
            </a:r>
            <a:r>
              <a:rPr lang="en-US" sz="1200" dirty="0">
                <a:solidFill>
                  <a:srgbClr val="0432FF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Tutorial Video on "Memory-Centric Computing Systems"</a:t>
            </a:r>
            <a:r>
              <a:rPr lang="en-US" sz="1200" dirty="0">
                <a:solidFill>
                  <a:srgbClr val="0432FF"/>
                </a:solidFill>
              </a:rPr>
              <a:t> </a:t>
            </a:r>
            <a:r>
              <a:rPr lang="en-US" sz="1200" dirty="0"/>
              <a:t>(1 hour 51 minutes)]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ED8FFF-445C-E441-A3A7-FFE2CB54C3B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210C78A-C3C7-F84B-93B1-8931C94B912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5616" y="1052736"/>
            <a:ext cx="3760116" cy="511256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4C491F0-7113-1E49-91B6-188FB8991FFE}"/>
              </a:ext>
            </a:extLst>
          </p:cNvPr>
          <p:cNvSpPr txBox="1"/>
          <p:nvPr/>
        </p:nvSpPr>
        <p:spPr>
          <a:xfrm>
            <a:off x="1338545" y="6472238"/>
            <a:ext cx="70743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https://people.inf.ethz.ch/omutlu/pub/ModernPrimerOnPIM_springer-emerging-computing-bookchapter21.pdf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66656040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358F16-3938-264D-8F6A-2EBC6EF72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0"/>
            <a:ext cx="8991600" cy="870527"/>
          </a:xfrm>
        </p:spPr>
        <p:txBody>
          <a:bodyPr anchor="ctr"/>
          <a:lstStyle/>
          <a:p>
            <a:r>
              <a:rPr lang="en-US" sz="3800" dirty="0"/>
              <a:t>FIMDRAM: System Organization (III)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629AC1-76BA-0047-A84D-823522F2F5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193723"/>
          </a:xfrm>
        </p:spPr>
        <p:txBody>
          <a:bodyPr/>
          <a:lstStyle/>
          <a:p>
            <a:r>
              <a:rPr lang="en-US" dirty="0"/>
              <a:t>PIM units respond to standard DRAM column commands (RD or WR)</a:t>
            </a:r>
          </a:p>
          <a:p>
            <a:pPr lvl="1"/>
            <a:r>
              <a:rPr lang="en-US" dirty="0"/>
              <a:t>Compliant with </a:t>
            </a:r>
            <a:r>
              <a:rPr lang="en-US" dirty="0">
                <a:solidFill>
                  <a:srgbClr val="7030A0"/>
                </a:solidFill>
              </a:rPr>
              <a:t>unmodified JEDEC controllers</a:t>
            </a:r>
          </a:p>
          <a:p>
            <a:r>
              <a:rPr lang="en-US" dirty="0"/>
              <a:t>They execute </a:t>
            </a:r>
            <a:r>
              <a:rPr lang="en-US" dirty="0">
                <a:solidFill>
                  <a:srgbClr val="00B050"/>
                </a:solidFill>
              </a:rPr>
              <a:t>one wide-SIMD operation commanded by a PIM instruction with deterministic latency in a lock-step manner</a:t>
            </a:r>
          </a:p>
          <a:p>
            <a:r>
              <a:rPr lang="en-US" dirty="0"/>
              <a:t>A PIM unit can get </a:t>
            </a:r>
            <a:r>
              <a:rPr lang="en-US" dirty="0">
                <a:solidFill>
                  <a:srgbClr val="0432FF"/>
                </a:solidFill>
              </a:rPr>
              <a:t>16 16-bit operands from IOSAs, a register, and/or the result bus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891D3F-D152-9344-9026-3DCF898A87C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96CF17A-3047-224B-BC46-DD606BE3B22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pic>
        <p:nvPicPr>
          <p:cNvPr id="8" name="Google Shape;131;p18">
            <a:extLst>
              <a:ext uri="{FF2B5EF4-FFF2-40B4-BE49-F238E27FC236}">
                <a16:creationId xmlns:a16="http://schemas.microsoft.com/office/drawing/2014/main" id="{DE1567FE-23AA-D94F-B88C-399F3C11FA74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6000" y="4146585"/>
            <a:ext cx="9072000" cy="2254215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Box 8">
            <a:hlinkClick r:id="rId3"/>
            <a:extLst>
              <a:ext uri="{FF2B5EF4-FFF2-40B4-BE49-F238E27FC236}">
                <a16:creationId xmlns:a16="http://schemas.microsoft.com/office/drawing/2014/main" id="{CE48922E-9A89-8A4A-B7F8-089DD6E3527B}"/>
              </a:ext>
            </a:extLst>
          </p:cNvPr>
          <p:cNvSpPr txBox="1"/>
          <p:nvPr/>
        </p:nvSpPr>
        <p:spPr>
          <a:xfrm>
            <a:off x="1211144" y="6538972"/>
            <a:ext cx="672171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Lee et al., Hardware Architecture and Software Stack for PIM Based on Commercial DRAM Technology, ISCA 2021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80175445"/>
      </p:ext>
    </p:extLst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B0937A-8480-B748-AF02-B14403ACF7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0"/>
            <a:ext cx="8851900" cy="914400"/>
          </a:xfrm>
        </p:spPr>
        <p:txBody>
          <a:bodyPr anchor="ctr"/>
          <a:lstStyle/>
          <a:p>
            <a:r>
              <a:rPr lang="en-US" sz="3000" dirty="0">
                <a:solidFill>
                  <a:srgbClr val="006633"/>
                </a:solidFill>
              </a:rPr>
              <a:t>Similarities and Differences among Current PIM Systems</a:t>
            </a:r>
            <a:endParaRPr lang="en-US" sz="3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78BD05-2E95-984E-8F35-2CBFD3B723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562600"/>
          </a:xfrm>
        </p:spPr>
        <p:txBody>
          <a:bodyPr/>
          <a:lstStyle/>
          <a:p>
            <a:r>
              <a:rPr lang="en-US" sz="2200" dirty="0">
                <a:solidFill>
                  <a:srgbClr val="0432FF"/>
                </a:solidFill>
              </a:rPr>
              <a:t>Similarities</a:t>
            </a:r>
            <a:r>
              <a:rPr lang="en-US" sz="2200" dirty="0"/>
              <a:t> </a:t>
            </a:r>
          </a:p>
          <a:p>
            <a:pPr lvl="1"/>
            <a:r>
              <a:rPr lang="en-US" sz="2000" dirty="0"/>
              <a:t>Current real-world processing-in-memory architectures follow a </a:t>
            </a:r>
            <a:r>
              <a:rPr lang="en-US" sz="2000" dirty="0">
                <a:solidFill>
                  <a:srgbClr val="00B050"/>
                </a:solidFill>
              </a:rPr>
              <a:t>processing-near-memory </a:t>
            </a:r>
            <a:r>
              <a:rPr lang="en-US" sz="2000" dirty="0"/>
              <a:t>approach</a:t>
            </a:r>
          </a:p>
          <a:p>
            <a:pPr lvl="1"/>
            <a:r>
              <a:rPr lang="en-US" sz="2000" dirty="0"/>
              <a:t>All based on DRAM memory</a:t>
            </a:r>
            <a:endParaRPr lang="en-US" sz="2200" dirty="0"/>
          </a:p>
          <a:p>
            <a:r>
              <a:rPr lang="en-US" sz="2200" dirty="0">
                <a:solidFill>
                  <a:srgbClr val="C00000"/>
                </a:solidFill>
              </a:rPr>
              <a:t>Differences</a:t>
            </a:r>
          </a:p>
          <a:p>
            <a:pPr lvl="1"/>
            <a:r>
              <a:rPr lang="en-US" sz="2000" dirty="0"/>
              <a:t>Near-bank (UPMEM, FIMDRAM, </a:t>
            </a:r>
            <a:r>
              <a:rPr lang="en-US" sz="2000" dirty="0" err="1"/>
              <a:t>AiM</a:t>
            </a:r>
            <a:r>
              <a:rPr lang="en-US" sz="2000" dirty="0"/>
              <a:t>, HB-PNM) vs. near-chip (</a:t>
            </a:r>
            <a:r>
              <a:rPr lang="en-US" sz="2000" dirty="0" err="1"/>
              <a:t>AxDIMM</a:t>
            </a:r>
            <a:r>
              <a:rPr lang="en-US" sz="2000" dirty="0"/>
              <a:t>)</a:t>
            </a:r>
          </a:p>
          <a:p>
            <a:pPr lvl="1"/>
            <a:r>
              <a:rPr lang="en-US" sz="2000" dirty="0"/>
              <a:t>General-purpose (UPMEM) vs. special-function (FIMDRAM, </a:t>
            </a:r>
            <a:r>
              <a:rPr lang="en-US" sz="2000" dirty="0" err="1"/>
              <a:t>AiM</a:t>
            </a:r>
            <a:r>
              <a:rPr lang="en-US" sz="2000" dirty="0"/>
              <a:t>, HB-PNM)</a:t>
            </a:r>
          </a:p>
          <a:p>
            <a:pPr lvl="1"/>
            <a:r>
              <a:rPr lang="en-US" sz="2000" dirty="0"/>
              <a:t>FGMT (UPMEM) vs. SIMD (FIMDRAM, </a:t>
            </a:r>
            <a:r>
              <a:rPr lang="en-US" sz="2000" dirty="0" err="1"/>
              <a:t>AiM</a:t>
            </a:r>
            <a:r>
              <a:rPr lang="en-US" sz="2000" dirty="0"/>
              <a:t>, </a:t>
            </a:r>
            <a:r>
              <a:rPr lang="en-US" sz="2000" dirty="0" err="1"/>
              <a:t>AxDIMM</a:t>
            </a:r>
            <a:r>
              <a:rPr lang="en-US" sz="2000" dirty="0"/>
              <a:t>) vs. systolic array (HB-PNM)</a:t>
            </a:r>
          </a:p>
          <a:p>
            <a:pPr lvl="1"/>
            <a:r>
              <a:rPr lang="en-US" sz="2000" dirty="0"/>
              <a:t>Natively integer (UPMEM, HB-PNM) vs. floating point (FIMDRAM)</a:t>
            </a:r>
          </a:p>
          <a:p>
            <a:pPr lvl="2"/>
            <a:r>
              <a:rPr lang="en-US" sz="1800" dirty="0"/>
              <a:t>FP16 (FIMDRAM) vs. BF16 (</a:t>
            </a:r>
            <a:r>
              <a:rPr lang="en-US" sz="1800" dirty="0" err="1"/>
              <a:t>AiM</a:t>
            </a:r>
            <a:r>
              <a:rPr lang="en-US" sz="1800" dirty="0"/>
              <a:t>) vs. FP32 (</a:t>
            </a:r>
            <a:r>
              <a:rPr lang="en-US" sz="1800" dirty="0" err="1"/>
              <a:t>AxDIMM</a:t>
            </a:r>
            <a:r>
              <a:rPr lang="en-US" sz="1800" dirty="0"/>
              <a:t>)</a:t>
            </a:r>
          </a:p>
          <a:p>
            <a:pPr lvl="1"/>
            <a:r>
              <a:rPr lang="en-US" sz="2000" dirty="0"/>
              <a:t>DDR4 (UPMEM, </a:t>
            </a:r>
            <a:r>
              <a:rPr lang="en-US" sz="2000" dirty="0" err="1"/>
              <a:t>AxDIMM</a:t>
            </a:r>
            <a:r>
              <a:rPr lang="en-US" sz="2000" dirty="0"/>
              <a:t>) vs. LPDDR4 (HB-PNM) vs. HBM2 (FIMDRAM) vs. GDDR6 (</a:t>
            </a:r>
            <a:r>
              <a:rPr lang="en-US" sz="2000" dirty="0" err="1"/>
              <a:t>AiM</a:t>
            </a:r>
            <a:r>
              <a:rPr lang="en-US" sz="2000" dirty="0"/>
              <a:t>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DD3B14-C38A-CD43-A830-5A9D199280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92004D-7284-C244-B275-AB956C66515A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50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99406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891D3F-D152-9344-9026-3DCF898A87C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96CF17A-3047-224B-BC46-DD606BE3B22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sp>
        <p:nvSpPr>
          <p:cNvPr id="7" name="TextBox 6">
            <a:hlinkClick r:id="rId2"/>
            <a:extLst>
              <a:ext uri="{FF2B5EF4-FFF2-40B4-BE49-F238E27FC236}">
                <a16:creationId xmlns:a16="http://schemas.microsoft.com/office/drawing/2014/main" id="{6D4E88C4-7835-3048-82B9-3EBD91CC3862}"/>
              </a:ext>
            </a:extLst>
          </p:cNvPr>
          <p:cNvSpPr txBox="1"/>
          <p:nvPr/>
        </p:nvSpPr>
        <p:spPr>
          <a:xfrm>
            <a:off x="285523" y="6550968"/>
            <a:ext cx="809647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en-US" sz="900" dirty="0" err="1"/>
              <a:t>Niu</a:t>
            </a:r>
            <a:r>
              <a:rPr lang="en-US" altLang="en-US" sz="900" dirty="0"/>
              <a:t> et al., 184QPS/W 64Mb/mm2 3D Logic-to-DRAM Hybrid Bonding with Process-Near-Memory Engine for Recommendation System, ISSCC 2022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9F553C2-AE64-BB42-8CEC-2AADBA1C15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850" y="1241136"/>
            <a:ext cx="7143750" cy="447386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5241833-46AF-7947-AFDF-443ABF384C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330" y="2895600"/>
            <a:ext cx="1146496" cy="3124200"/>
          </a:xfrm>
          <a:prstGeom prst="rect">
            <a:avLst/>
          </a:prstGeom>
          <a:ln>
            <a:solidFill>
              <a:schemeClr val="accent4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FB6DFF3-22D2-D646-B23A-7E8C75280EB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8600" y="6096000"/>
            <a:ext cx="2971800" cy="307759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00C01650-AF52-CF4C-B1B6-02121D06AEBB}"/>
              </a:ext>
            </a:extLst>
          </p:cNvPr>
          <p:cNvSpPr txBox="1"/>
          <p:nvPr/>
        </p:nvSpPr>
        <p:spPr>
          <a:xfrm rot="19963725">
            <a:off x="3168471" y="1368543"/>
            <a:ext cx="679754" cy="307777"/>
          </a:xfrm>
          <a:prstGeom prst="rect">
            <a:avLst/>
          </a:prstGeom>
          <a:solidFill>
            <a:srgbClr val="002060">
              <a:alpha val="50196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</a:rPr>
              <a:t>CPU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8051097-33E9-244B-8783-FEF862F1106B}"/>
              </a:ext>
            </a:extLst>
          </p:cNvPr>
          <p:cNvSpPr txBox="1"/>
          <p:nvPr/>
        </p:nvSpPr>
        <p:spPr>
          <a:xfrm rot="19963725">
            <a:off x="3709901" y="1461826"/>
            <a:ext cx="676800" cy="307777"/>
          </a:xfrm>
          <a:prstGeom prst="rect">
            <a:avLst/>
          </a:prstGeom>
          <a:solidFill>
            <a:srgbClr val="35742A">
              <a:alpha val="50196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</a:rPr>
              <a:t>GPU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953F654-7B6B-DB4D-BADB-FE8B34A30C2B}"/>
              </a:ext>
            </a:extLst>
          </p:cNvPr>
          <p:cNvSpPr txBox="1"/>
          <p:nvPr/>
        </p:nvSpPr>
        <p:spPr>
          <a:xfrm rot="19963725">
            <a:off x="4292573" y="1540481"/>
            <a:ext cx="720000" cy="307777"/>
          </a:xfrm>
          <a:prstGeom prst="rect">
            <a:avLst/>
          </a:prstGeom>
          <a:solidFill>
            <a:srgbClr val="C00000">
              <a:alpha val="50196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</a:rPr>
              <a:t>FPGA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6B9DE0C-7509-7448-B962-EED1DD6AF974}"/>
              </a:ext>
            </a:extLst>
          </p:cNvPr>
          <p:cNvSpPr txBox="1"/>
          <p:nvPr/>
        </p:nvSpPr>
        <p:spPr>
          <a:xfrm rot="19963725">
            <a:off x="3995299" y="4583472"/>
            <a:ext cx="676800" cy="307777"/>
          </a:xfrm>
          <a:prstGeom prst="rect">
            <a:avLst/>
          </a:prstGeom>
          <a:solidFill>
            <a:srgbClr val="35742A">
              <a:alpha val="50196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</a:rPr>
              <a:t>GPU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EA2066D-C56C-244A-AD5B-C01BF8E65446}"/>
              </a:ext>
            </a:extLst>
          </p:cNvPr>
          <p:cNvSpPr txBox="1"/>
          <p:nvPr/>
        </p:nvSpPr>
        <p:spPr>
          <a:xfrm rot="19963725">
            <a:off x="4431102" y="4719849"/>
            <a:ext cx="720000" cy="307777"/>
          </a:xfrm>
          <a:prstGeom prst="rect">
            <a:avLst/>
          </a:prstGeom>
          <a:solidFill>
            <a:srgbClr val="C00000">
              <a:alpha val="50196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</a:rPr>
              <a:t>FPGA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792EF71-1128-CD46-9606-30E80DAEA2D0}"/>
              </a:ext>
            </a:extLst>
          </p:cNvPr>
          <p:cNvSpPr txBox="1"/>
          <p:nvPr/>
        </p:nvSpPr>
        <p:spPr>
          <a:xfrm rot="19987241">
            <a:off x="3946786" y="3494509"/>
            <a:ext cx="945626" cy="307777"/>
          </a:xfrm>
          <a:prstGeom prst="rect">
            <a:avLst/>
          </a:prstGeom>
          <a:solidFill>
            <a:srgbClr val="0432FF">
              <a:alpha val="50196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</a:rPr>
              <a:t>UPMEM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9A10A37-7356-AB41-85DB-7F3B932B0018}"/>
              </a:ext>
            </a:extLst>
          </p:cNvPr>
          <p:cNvSpPr txBox="1"/>
          <p:nvPr/>
        </p:nvSpPr>
        <p:spPr>
          <a:xfrm rot="19987241">
            <a:off x="4808504" y="3878587"/>
            <a:ext cx="1143000" cy="307777"/>
          </a:xfrm>
          <a:prstGeom prst="rect">
            <a:avLst/>
          </a:prstGeom>
          <a:solidFill>
            <a:srgbClr val="0432FF">
              <a:alpha val="50196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</a:rPr>
              <a:t>FIMDRAM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529B74A-1AF0-334A-A3FB-38B28868D6A1}"/>
              </a:ext>
            </a:extLst>
          </p:cNvPr>
          <p:cNvSpPr txBox="1"/>
          <p:nvPr/>
        </p:nvSpPr>
        <p:spPr>
          <a:xfrm rot="19987241">
            <a:off x="4608645" y="3625141"/>
            <a:ext cx="609600" cy="307777"/>
          </a:xfrm>
          <a:prstGeom prst="rect">
            <a:avLst/>
          </a:prstGeom>
          <a:solidFill>
            <a:srgbClr val="0432FF">
              <a:alpha val="50196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>
                <a:solidFill>
                  <a:schemeClr val="bg1"/>
                </a:solidFill>
              </a:rPr>
              <a:t>AiM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C0E5FB4-95AF-E14E-A383-59B52C8FBDB9}"/>
              </a:ext>
            </a:extLst>
          </p:cNvPr>
          <p:cNvSpPr txBox="1"/>
          <p:nvPr/>
        </p:nvSpPr>
        <p:spPr>
          <a:xfrm rot="19987241">
            <a:off x="7857842" y="1582327"/>
            <a:ext cx="1028700" cy="307777"/>
          </a:xfrm>
          <a:prstGeom prst="rect">
            <a:avLst/>
          </a:prstGeom>
          <a:solidFill>
            <a:srgbClr val="0432FF">
              <a:alpha val="50196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</a:rPr>
              <a:t>HB-PNM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50C191D-C86D-734B-99F5-B4A9E1DE0BEF}"/>
              </a:ext>
            </a:extLst>
          </p:cNvPr>
          <p:cNvSpPr txBox="1"/>
          <p:nvPr/>
        </p:nvSpPr>
        <p:spPr>
          <a:xfrm>
            <a:off x="1598844" y="4303811"/>
            <a:ext cx="998896" cy="307777"/>
          </a:xfrm>
          <a:prstGeom prst="rect">
            <a:avLst/>
          </a:prstGeom>
          <a:solidFill>
            <a:srgbClr val="0432FF">
              <a:alpha val="50196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>
                <a:solidFill>
                  <a:schemeClr val="bg1"/>
                </a:solidFill>
              </a:rPr>
              <a:t>AxDIMM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06EEEC7-E742-C345-B524-41D8285E51C1}"/>
              </a:ext>
            </a:extLst>
          </p:cNvPr>
          <p:cNvSpPr txBox="1"/>
          <p:nvPr/>
        </p:nvSpPr>
        <p:spPr>
          <a:xfrm rot="19987241">
            <a:off x="4029731" y="2402408"/>
            <a:ext cx="1118607" cy="738664"/>
          </a:xfrm>
          <a:prstGeom prst="rect">
            <a:avLst/>
          </a:prstGeom>
          <a:solidFill>
            <a:schemeClr val="accent5">
              <a:lumMod val="50000"/>
              <a:alpha val="50196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</a:rPr>
              <a:t>PUM (e.g., SIMDRAM, NVM…)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071AAADD-5977-E14A-848F-3F65F12B89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Processing-in-Memory Classification</a:t>
            </a:r>
          </a:p>
        </p:txBody>
      </p:sp>
    </p:spTree>
    <p:extLst>
      <p:ext uri="{BB962C8B-B14F-4D97-AF65-F5344CB8AC3E}">
        <p14:creationId xmlns:p14="http://schemas.microsoft.com/office/powerpoint/2010/main" val="125282728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8C7E220-48EB-244E-A6C0-C07EE1D8279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823F975-6B05-DB49-A430-E7125413BB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97" y="2476500"/>
            <a:ext cx="9050407" cy="18669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287F42-34EE-8942-A545-2BE0B4A6C8A7}"/>
              </a:ext>
            </a:extLst>
          </p:cNvPr>
          <p:cNvSpPr txBox="1"/>
          <p:nvPr/>
        </p:nvSpPr>
        <p:spPr>
          <a:xfrm>
            <a:off x="2078369" y="6477000"/>
            <a:ext cx="49872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https://parallel.princeton.edu/papers/micro19-gao.pdf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FF9E37F-BD84-AD48-B5A8-B47713648C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400" dirty="0"/>
              <a:t>Processing-using-Memory in Real DRAM Chips</a:t>
            </a:r>
          </a:p>
        </p:txBody>
      </p:sp>
    </p:spTree>
    <p:extLst>
      <p:ext uri="{BB962C8B-B14F-4D97-AF65-F5344CB8AC3E}">
        <p14:creationId xmlns:p14="http://schemas.microsoft.com/office/powerpoint/2010/main" val="662708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7896" y="1066800"/>
            <a:ext cx="4993704" cy="5251450"/>
          </a:xfrm>
        </p:spPr>
        <p:txBody>
          <a:bodyPr/>
          <a:lstStyle/>
          <a:p>
            <a:r>
              <a:rPr lang="en-US" dirty="0"/>
              <a:t>Hasan Hassan et al., “</a:t>
            </a:r>
            <a:r>
              <a:rPr lang="en-US" b="1" dirty="0">
                <a:solidFill>
                  <a:srgbClr val="0432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SoftMC: A Flexible and Practical Open-Source Infrastructure for Enabling Experimental DRAM Studies</a:t>
            </a:r>
            <a:r>
              <a:rPr lang="en-US" b="1" dirty="0"/>
              <a:t>,”</a:t>
            </a:r>
            <a:r>
              <a:rPr lang="en-US" dirty="0"/>
              <a:t> HPCA 2017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Flexible</a:t>
            </a:r>
          </a:p>
          <a:p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Easy to Use (C++ API)</a:t>
            </a:r>
          </a:p>
          <a:p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Open-source </a:t>
            </a:r>
          </a:p>
          <a:p>
            <a:pPr marL="0" indent="0">
              <a:buNone/>
            </a:pPr>
            <a:r>
              <a:rPr lang="en-US" dirty="0">
                <a:solidFill>
                  <a:srgbClr val="0000FF"/>
                </a:solidFill>
              </a:rPr>
              <a:t>    </a:t>
            </a:r>
            <a:r>
              <a:rPr lang="en-US" dirty="0" err="1">
                <a:solidFill>
                  <a:srgbClr val="0000FF"/>
                </a:solidFill>
              </a:rPr>
              <a:t>github.com</a:t>
            </a:r>
            <a:r>
              <a:rPr lang="en-US" dirty="0">
                <a:solidFill>
                  <a:srgbClr val="0000FF"/>
                </a:solidFill>
              </a:rPr>
              <a:t>/CMU-SAFARI/SoftMC </a:t>
            </a:r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3727" y="1232693"/>
            <a:ext cx="4004777" cy="4830993"/>
          </a:xfrm>
          <a:prstGeom prst="rect">
            <a:avLst/>
          </a:prstGeom>
        </p:spPr>
      </p:pic>
      <p:pic>
        <p:nvPicPr>
          <p:cNvPr id="6" name="Content Placeholder 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103727" y="1265237"/>
            <a:ext cx="4004777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E69F0DEE-0B2E-0D4D-9A41-A023BEDCBF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800" dirty="0" err="1"/>
              <a:t>SoftMC</a:t>
            </a:r>
            <a:r>
              <a:rPr lang="en-US" sz="3800" dirty="0"/>
              <a:t>: Open Source DRAM Infrastructure</a:t>
            </a:r>
          </a:p>
        </p:txBody>
      </p:sp>
    </p:spTree>
    <p:extLst>
      <p:ext uri="{BB962C8B-B14F-4D97-AF65-F5344CB8AC3E}">
        <p14:creationId xmlns:p14="http://schemas.microsoft.com/office/powerpoint/2010/main" val="67352440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1D918E-8F1D-B140-96FA-8E375D0B86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FED804-FD44-754E-ABEA-D3493A77597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AB85DF6-6BDA-2241-8E14-28FE37DC06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35570"/>
            <a:ext cx="9144000" cy="478685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4184521-1463-A849-B59B-F986ED2867DE}"/>
              </a:ext>
            </a:extLst>
          </p:cNvPr>
          <p:cNvSpPr txBox="1"/>
          <p:nvPr/>
        </p:nvSpPr>
        <p:spPr>
          <a:xfrm>
            <a:off x="2099337" y="6443246"/>
            <a:ext cx="49872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https://parallel.princeton.edu/papers/micro19-gao.pdf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7065940B-191B-534E-9F56-A1654A7261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400" dirty="0" err="1"/>
              <a:t>RowClone</a:t>
            </a:r>
            <a:r>
              <a:rPr lang="en-US" sz="3400" dirty="0"/>
              <a:t> &amp; Bitwise Ops in Real DRAM Chips</a:t>
            </a:r>
          </a:p>
        </p:txBody>
      </p:sp>
    </p:spTree>
    <p:extLst>
      <p:ext uri="{BB962C8B-B14F-4D97-AF65-F5344CB8AC3E}">
        <p14:creationId xmlns:p14="http://schemas.microsoft.com/office/powerpoint/2010/main" val="354782827"/>
      </p:ext>
    </p:extLst>
  </p:cSld>
  <p:clrMapOvr>
    <a:masterClrMapping/>
  </p:clrMapOvr>
  <p:transition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088564E6-3B1D-4FBF-989B-92D7254FC5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Row Copy in </a:t>
            </a:r>
            <a:r>
              <a:rPr lang="en-US" dirty="0" err="1"/>
              <a:t>ComputeDRAM</a:t>
            </a:r>
            <a:endParaRPr lang="en-US" dirty="0"/>
          </a:p>
        </p:txBody>
      </p:sp>
      <p:pic>
        <p:nvPicPr>
          <p:cNvPr id="5" name="İçerik Yer Tutucusu 4">
            <a:extLst>
              <a:ext uri="{FF2B5EF4-FFF2-40B4-BE49-F238E27FC236}">
                <a16:creationId xmlns:a16="http://schemas.microsoft.com/office/drawing/2014/main" id="{8BF46073-AC5C-4EBF-A9E6-264146700EF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42975" y="1023144"/>
            <a:ext cx="7181850" cy="5314950"/>
          </a:xfrm>
          <a:prstGeom prst="rect">
            <a:avLst/>
          </a:prstGeom>
        </p:spPr>
      </p:pic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A87642C3-D062-4AF7-AC75-FF216DC6199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F90E66B-D170-A84B-AD98-A0D06085EB20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086EABC1-740A-49E2-9FCB-4BC5F1018BF9}"/>
              </a:ext>
            </a:extLst>
          </p:cNvPr>
          <p:cNvSpPr/>
          <p:nvPr/>
        </p:nvSpPr>
        <p:spPr bwMode="auto">
          <a:xfrm>
            <a:off x="1763688" y="4869160"/>
            <a:ext cx="838919" cy="1120955"/>
          </a:xfrm>
          <a:prstGeom prst="ellipse">
            <a:avLst/>
          </a:prstGeom>
          <a:noFill/>
          <a:ln w="38100">
            <a:solidFill>
              <a:srgbClr val="C00000"/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DF1E7155-7085-404A-AF5E-373836CEC0A9}"/>
              </a:ext>
            </a:extLst>
          </p:cNvPr>
          <p:cNvSpPr/>
          <p:nvPr/>
        </p:nvSpPr>
        <p:spPr bwMode="auto">
          <a:xfrm>
            <a:off x="3803179" y="4779223"/>
            <a:ext cx="838919" cy="1120955"/>
          </a:xfrm>
          <a:prstGeom prst="ellipse">
            <a:avLst/>
          </a:prstGeom>
          <a:noFill/>
          <a:ln w="38100">
            <a:solidFill>
              <a:srgbClr val="C00000"/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5035798-316C-4581-9E7A-B505AB34E770}"/>
              </a:ext>
            </a:extLst>
          </p:cNvPr>
          <p:cNvSpPr/>
          <p:nvPr/>
        </p:nvSpPr>
        <p:spPr bwMode="auto">
          <a:xfrm>
            <a:off x="5842670" y="4811196"/>
            <a:ext cx="838919" cy="1120955"/>
          </a:xfrm>
          <a:prstGeom prst="ellipse">
            <a:avLst/>
          </a:prstGeom>
          <a:noFill/>
          <a:ln w="38100">
            <a:solidFill>
              <a:srgbClr val="C00000"/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id="{923D4A53-2845-4F9A-BB45-270A8B239DEC}"/>
              </a:ext>
            </a:extLst>
          </p:cNvPr>
          <p:cNvSpPr txBox="1"/>
          <p:nvPr/>
        </p:nvSpPr>
        <p:spPr>
          <a:xfrm>
            <a:off x="6804248" y="3915389"/>
            <a:ext cx="1800200" cy="978923"/>
          </a:xfrm>
          <a:prstGeom prst="rect">
            <a:avLst/>
          </a:prstGeom>
          <a:ln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Bitline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 is above V</a:t>
            </a:r>
            <a:r>
              <a:rPr kumimoji="0" lang="en-US" sz="16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DD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/2 when R2 is activated.</a:t>
            </a:r>
          </a:p>
        </p:txBody>
      </p:sp>
    </p:spTree>
    <p:extLst>
      <p:ext uri="{BB962C8B-B14F-4D97-AF65-F5344CB8AC3E}">
        <p14:creationId xmlns:p14="http://schemas.microsoft.com/office/powerpoint/2010/main" val="38128914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9" grpId="0" animBg="1"/>
      <p:bldP spid="9" grpId="1" animBg="1"/>
      <p:bldP spid="10" grpId="0" animBg="1"/>
      <p:bldP spid="10" grpId="1" animBg="1"/>
      <p:bldP spid="11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02719E87-E83D-4448-BA59-51250D82DD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Bitwise AND in </a:t>
            </a:r>
            <a:r>
              <a:rPr lang="en-US" dirty="0" err="1"/>
              <a:t>ComputeDRAM</a:t>
            </a:r>
            <a:endParaRPr lang="en-US" dirty="0"/>
          </a:p>
        </p:txBody>
      </p:sp>
      <p:pic>
        <p:nvPicPr>
          <p:cNvPr id="6" name="İçerik Yer Tutucusu 5">
            <a:extLst>
              <a:ext uri="{FF2B5EF4-FFF2-40B4-BE49-F238E27FC236}">
                <a16:creationId xmlns:a16="http://schemas.microsoft.com/office/drawing/2014/main" id="{FAB8A4B6-CA06-41B2-AEA7-507C4B44F05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280902" y="1052736"/>
            <a:ext cx="6582195" cy="5328444"/>
          </a:xfrm>
          <a:prstGeom prst="rect">
            <a:avLst/>
          </a:prstGeom>
        </p:spPr>
      </p:pic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A467A89D-6C2C-4D2F-8649-40732F16CB1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F90E66B-D170-A84B-AD98-A0D06085EB20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615F45A5-3196-4F22-BF3B-4BF57910805E}"/>
              </a:ext>
            </a:extLst>
          </p:cNvPr>
          <p:cNvSpPr/>
          <p:nvPr/>
        </p:nvSpPr>
        <p:spPr bwMode="auto">
          <a:xfrm>
            <a:off x="2411760" y="5157192"/>
            <a:ext cx="432048" cy="432048"/>
          </a:xfrm>
          <a:prstGeom prst="ellipse">
            <a:avLst/>
          </a:prstGeom>
          <a:noFill/>
          <a:ln w="38100">
            <a:solidFill>
              <a:srgbClr val="C00000"/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15796E25-C605-47C4-9358-C683805DF77C}"/>
              </a:ext>
            </a:extLst>
          </p:cNvPr>
          <p:cNvSpPr/>
          <p:nvPr/>
        </p:nvSpPr>
        <p:spPr bwMode="auto">
          <a:xfrm>
            <a:off x="3059832" y="5163715"/>
            <a:ext cx="432048" cy="432048"/>
          </a:xfrm>
          <a:prstGeom prst="ellipse">
            <a:avLst/>
          </a:prstGeom>
          <a:noFill/>
          <a:ln w="38100">
            <a:solidFill>
              <a:srgbClr val="C00000"/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51E2E3B2-865A-4271-8981-F3936BCFBAE9}"/>
              </a:ext>
            </a:extLst>
          </p:cNvPr>
          <p:cNvSpPr/>
          <p:nvPr/>
        </p:nvSpPr>
        <p:spPr bwMode="auto">
          <a:xfrm>
            <a:off x="3758642" y="5163715"/>
            <a:ext cx="432048" cy="432048"/>
          </a:xfrm>
          <a:prstGeom prst="ellipse">
            <a:avLst/>
          </a:prstGeom>
          <a:noFill/>
          <a:ln w="38100">
            <a:solidFill>
              <a:srgbClr val="C00000"/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FA3620FA-FD61-4254-A0B6-AFEF6B147314}"/>
              </a:ext>
            </a:extLst>
          </p:cNvPr>
          <p:cNvSpPr txBox="1"/>
          <p:nvPr/>
        </p:nvSpPr>
        <p:spPr>
          <a:xfrm>
            <a:off x="380802" y="4876800"/>
            <a:ext cx="1800200" cy="978923"/>
          </a:xfrm>
          <a:prstGeom prst="rect">
            <a:avLst/>
          </a:prstGeom>
          <a:ln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T1 very short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Sense amps are not activated</a:t>
            </a:r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id="{0B722556-2106-4CE4-87C9-61CDDFE85E4B}"/>
              </a:ext>
            </a:extLst>
          </p:cNvPr>
          <p:cNvSpPr txBox="1"/>
          <p:nvPr/>
        </p:nvSpPr>
        <p:spPr>
          <a:xfrm>
            <a:off x="251520" y="3809999"/>
            <a:ext cx="3025080" cy="1068647"/>
          </a:xfrm>
          <a:prstGeom prst="rect">
            <a:avLst/>
          </a:prstGeom>
          <a:ln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T2 very short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PRE cannot close R1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R3 will appear on the address bus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ACT(R2) will activate R3 and R2</a:t>
            </a:r>
          </a:p>
        </p:txBody>
      </p:sp>
    </p:spTree>
    <p:extLst>
      <p:ext uri="{BB962C8B-B14F-4D97-AF65-F5344CB8AC3E}">
        <p14:creationId xmlns:p14="http://schemas.microsoft.com/office/powerpoint/2010/main" val="256430547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72054FFC-4F8A-4E04-B93D-C158D8C620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Experimental Methodology (I)</a:t>
            </a:r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62F942BC-DCD6-47A1-BD8B-63A760651B6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F90E66B-D170-A84B-AD98-A0D06085EB20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E5139549-0ED8-47A2-94A8-98FF3A901F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1539" y="1266803"/>
            <a:ext cx="6140921" cy="4862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9329982"/>
      </p:ext>
    </p:extLst>
  </p:cSld>
  <p:clrMapOvr>
    <a:masterClrMapping/>
  </p:clrMapOvr>
  <p:transition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35853F09-A55E-4E95-B551-344728E49A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Experimental Methodology (II)</a:t>
            </a:r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2A4F94FA-BE7C-45A7-8FDB-EEBAD0D81A4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F90E66B-D170-A84B-AD98-A0D06085EB20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7EB24BE1-34FF-43B1-8C80-5D05F2F4C6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8873" y="1185864"/>
            <a:ext cx="6146254" cy="4910136"/>
          </a:xfrm>
          <a:prstGeom prst="rect">
            <a:avLst/>
          </a:prstGeom>
        </p:spPr>
      </p:pic>
      <p:sp>
        <p:nvSpPr>
          <p:cNvPr id="6" name="Dikdörtgen 5">
            <a:extLst>
              <a:ext uri="{FF2B5EF4-FFF2-40B4-BE49-F238E27FC236}">
                <a16:creationId xmlns:a16="http://schemas.microsoft.com/office/drawing/2014/main" id="{D762A544-6392-4A5D-89D9-1281C8A6BB6A}"/>
              </a:ext>
            </a:extLst>
          </p:cNvPr>
          <p:cNvSpPr/>
          <p:nvPr/>
        </p:nvSpPr>
        <p:spPr bwMode="auto">
          <a:xfrm>
            <a:off x="2626736" y="2852936"/>
            <a:ext cx="3890528" cy="1999317"/>
          </a:xfrm>
          <a:prstGeom prst="rect">
            <a:avLst/>
          </a:prstGeom>
          <a:solidFill>
            <a:srgbClr val="C0C0C0"/>
          </a:solidFill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32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DDR3 Modules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~256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DRAM Chips</a:t>
            </a:r>
          </a:p>
        </p:txBody>
      </p:sp>
    </p:spTree>
    <p:extLst>
      <p:ext uri="{BB962C8B-B14F-4D97-AF65-F5344CB8AC3E}">
        <p14:creationId xmlns:p14="http://schemas.microsoft.com/office/powerpoint/2010/main" val="3762840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B0C4B54E-67D2-439B-9EB2-AB5E7BE045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Proof of Concept (I)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1C59675A-B379-48D8-838A-E96A67CC0D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714999"/>
          </a:xfrm>
        </p:spPr>
        <p:txBody>
          <a:bodyPr>
            <a:normAutofit/>
          </a:bodyPr>
          <a:lstStyle/>
          <a:p>
            <a:r>
              <a:rPr lang="en-US" dirty="0"/>
              <a:t>How they test these memory modules:</a:t>
            </a:r>
          </a:p>
          <a:p>
            <a:pPr lvl="1"/>
            <a:r>
              <a:rPr lang="en-US" dirty="0"/>
              <a:t>Vary </a:t>
            </a:r>
            <a:r>
              <a:rPr lang="en-US" i="1" dirty="0"/>
              <a:t>T</a:t>
            </a:r>
            <a:r>
              <a:rPr lang="en-US" i="1" baseline="-25000" dirty="0"/>
              <a:t>1</a:t>
            </a:r>
            <a:r>
              <a:rPr lang="en-US" dirty="0"/>
              <a:t> and </a:t>
            </a:r>
            <a:r>
              <a:rPr lang="en-US" i="1" dirty="0"/>
              <a:t>T</a:t>
            </a:r>
            <a:r>
              <a:rPr lang="en-US" i="1" baseline="-25000" dirty="0"/>
              <a:t>2</a:t>
            </a:r>
            <a:r>
              <a:rPr lang="en-US" dirty="0"/>
              <a:t>, observe what happens.</a:t>
            </a:r>
          </a:p>
          <a:p>
            <a:pPr marL="784225" lvl="1" indent="-457200">
              <a:buFont typeface="+mj-lt"/>
              <a:buAutoNum type="arabicPeriod"/>
            </a:pPr>
            <a:endParaRPr lang="en-US" dirty="0"/>
          </a:p>
          <a:p>
            <a:pPr marL="784225" lvl="1" indent="-457200">
              <a:buFont typeface="+mj-lt"/>
              <a:buAutoNum type="arabicPeriod"/>
            </a:pPr>
            <a:endParaRPr lang="en-US" dirty="0"/>
          </a:p>
          <a:p>
            <a:pPr marL="784225" lvl="1" indent="-457200">
              <a:buFont typeface="+mj-lt"/>
              <a:buAutoNum type="arabicPeriod"/>
            </a:pPr>
            <a:endParaRPr lang="en-US" dirty="0"/>
          </a:p>
          <a:p>
            <a:pPr marL="327025" lvl="1" indent="0">
              <a:buNone/>
            </a:pPr>
            <a:endParaRPr lang="en-US" dirty="0"/>
          </a:p>
          <a:p>
            <a:pPr marL="327025" lvl="1" indent="0">
              <a:buNone/>
            </a:pPr>
            <a:r>
              <a:rPr lang="en-US" dirty="0" err="1">
                <a:solidFill>
                  <a:srgbClr val="0432FF"/>
                </a:solidFill>
              </a:rPr>
              <a:t>SoftMC</a:t>
            </a:r>
            <a:r>
              <a:rPr lang="en-US" dirty="0">
                <a:solidFill>
                  <a:srgbClr val="0432FF"/>
                </a:solidFill>
              </a:rPr>
              <a:t> Experiment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200" dirty="0"/>
              <a:t>Select a random subarray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200" dirty="0"/>
              <a:t>Fill subarray with random data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200" dirty="0"/>
              <a:t>Issue ACT-PRE-ACTs with given </a:t>
            </a:r>
            <a:r>
              <a:rPr lang="en-US" sz="2200" i="1" dirty="0"/>
              <a:t>T</a:t>
            </a:r>
            <a:r>
              <a:rPr lang="en-US" sz="2200" i="1" baseline="-25000" dirty="0"/>
              <a:t>1</a:t>
            </a:r>
            <a:r>
              <a:rPr lang="en-US" sz="2200" i="1" dirty="0"/>
              <a:t> </a:t>
            </a:r>
            <a:r>
              <a:rPr lang="en-US" sz="2200" dirty="0"/>
              <a:t>&amp; </a:t>
            </a:r>
            <a:r>
              <a:rPr lang="en-US" sz="2200" i="1" dirty="0"/>
              <a:t>T</a:t>
            </a:r>
            <a:r>
              <a:rPr lang="en-US" sz="2200" i="1" baseline="-25000" dirty="0"/>
              <a:t>2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200" dirty="0"/>
              <a:t>Read out subarray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200" dirty="0"/>
              <a:t>Find out how many columns in a row support either operation</a:t>
            </a:r>
          </a:p>
          <a:p>
            <a:pPr marL="784225" lvl="1" indent="-457200"/>
            <a:r>
              <a:rPr lang="en-US" dirty="0"/>
              <a:t>Row-wise success ratio</a:t>
            </a:r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479AB5F5-9A91-43C2-857A-2063C84FDE4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F90E66B-D170-A84B-AD98-A0D06085EB20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pic>
        <p:nvPicPr>
          <p:cNvPr id="7" name="Resim 6">
            <a:extLst>
              <a:ext uri="{FF2B5EF4-FFF2-40B4-BE49-F238E27FC236}">
                <a16:creationId xmlns:a16="http://schemas.microsoft.com/office/drawing/2014/main" id="{1B8406D2-EBE2-4C92-8EDA-1BB86A9D64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905000"/>
            <a:ext cx="7277100" cy="1302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82455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629AC1-76BA-0047-A84D-823522F2F5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4 Gb </a:t>
            </a:r>
            <a:r>
              <a:rPr lang="en-US" dirty="0" err="1"/>
              <a:t>AiM</a:t>
            </a:r>
            <a:r>
              <a:rPr lang="en-US" dirty="0"/>
              <a:t> die with 16 processing units (PUs)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891D3F-D152-9344-9026-3DCF898A87C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96CF17A-3047-224B-BC46-DD606BE3B22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sp>
        <p:nvSpPr>
          <p:cNvPr id="7" name="TextBox 6">
            <a:hlinkClick r:id="rId3"/>
            <a:extLst>
              <a:ext uri="{FF2B5EF4-FFF2-40B4-BE49-F238E27FC236}">
                <a16:creationId xmlns:a16="http://schemas.microsoft.com/office/drawing/2014/main" id="{6D4E88C4-7835-3048-82B9-3EBD91CC3862}"/>
              </a:ext>
            </a:extLst>
          </p:cNvPr>
          <p:cNvSpPr txBox="1"/>
          <p:nvPr/>
        </p:nvSpPr>
        <p:spPr>
          <a:xfrm>
            <a:off x="523762" y="6477000"/>
            <a:ext cx="80964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en-US" sz="900" dirty="0"/>
              <a:t>Lee et al., A 1ynm 1.25V 8Gb, 16Gb/s/pin GDDR6-based Accelerator-in-Memory supporting 1TFLOPS MAC Operation and Various Activation Functions for Deep-Learning Applications, ISSCC 2022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96E4A93-E3CA-FC41-A48F-2210E2BAB8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133600"/>
            <a:ext cx="9144000" cy="3485834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4B12E266-E184-8642-8A55-9608BCCCDF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1668"/>
            <a:ext cx="8610600" cy="858859"/>
          </a:xfrm>
        </p:spPr>
        <p:txBody>
          <a:bodyPr anchor="ctr"/>
          <a:lstStyle/>
          <a:p>
            <a:r>
              <a:rPr lang="en-US" dirty="0" err="1"/>
              <a:t>AiM</a:t>
            </a:r>
            <a:r>
              <a:rPr lang="en-US" dirty="0"/>
              <a:t>: Chip Implementation</a:t>
            </a:r>
          </a:p>
        </p:txBody>
      </p:sp>
    </p:spTree>
    <p:extLst>
      <p:ext uri="{BB962C8B-B14F-4D97-AF65-F5344CB8AC3E}">
        <p14:creationId xmlns:p14="http://schemas.microsoft.com/office/powerpoint/2010/main" val="1425320035"/>
      </p:ext>
    </p:extLst>
  </p:cSld>
  <p:clrMapOvr>
    <a:masterClrMapping/>
  </p:clrMapOvr>
  <p:transition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838114F2-8A71-491C-9508-9CFAE3E92A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Proof of Concept (II)</a:t>
            </a:r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CD212549-0C8A-4674-8B3C-B1F14FDB1E9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F90E66B-D170-A84B-AD98-A0D06085EB20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id="{C2EF4EE1-5050-4FD1-9F72-4ADE6DB8C4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5257800"/>
            <a:ext cx="8610600" cy="1195536"/>
          </a:xfrm>
        </p:spPr>
        <p:txBody>
          <a:bodyPr/>
          <a:lstStyle/>
          <a:p>
            <a:pPr algn="ctr"/>
            <a:r>
              <a:rPr lang="en-US" dirty="0"/>
              <a:t>Each grid represents the success ratio of operations for a specific DDR3 module.</a:t>
            </a:r>
          </a:p>
        </p:txBody>
      </p:sp>
      <p:pic>
        <p:nvPicPr>
          <p:cNvPr id="7" name="İçerik Yer Tutucusu 4">
            <a:extLst>
              <a:ext uri="{FF2B5EF4-FFF2-40B4-BE49-F238E27FC236}">
                <a16:creationId xmlns:a16="http://schemas.microsoft.com/office/drawing/2014/main" id="{0C08F1B4-FA05-4706-BA1E-3107B28068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28600" y="1052736"/>
            <a:ext cx="8610600" cy="385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29139321"/>
      </p:ext>
    </p:extLst>
  </p:cSld>
  <p:clrMapOvr>
    <a:masterClrMapping/>
  </p:clrMapOvr>
  <p:transition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8C7E220-48EB-244E-A6C0-C07EE1D8279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823F975-6B05-DB49-A430-E7125413BB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97" y="2476500"/>
            <a:ext cx="9050407" cy="18669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287F42-34EE-8942-A545-2BE0B4A6C8A7}"/>
              </a:ext>
            </a:extLst>
          </p:cNvPr>
          <p:cNvSpPr txBox="1"/>
          <p:nvPr/>
        </p:nvSpPr>
        <p:spPr>
          <a:xfrm>
            <a:off x="2078369" y="6477000"/>
            <a:ext cx="49872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https://parallel.princeton.edu/papers/micro19-gao.pdf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5C8937F-8D51-AF48-A45D-AAF25228A0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400" dirty="0"/>
              <a:t>Processing-using-Memory in Real DRAM Chips</a:t>
            </a:r>
          </a:p>
        </p:txBody>
      </p:sp>
    </p:spTree>
    <p:extLst>
      <p:ext uri="{BB962C8B-B14F-4D97-AF65-F5344CB8AC3E}">
        <p14:creationId xmlns:p14="http://schemas.microsoft.com/office/powerpoint/2010/main" val="977985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78BD05-2E95-984E-8F35-2CBFD3B723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60438"/>
            <a:ext cx="8534400" cy="5059362"/>
          </a:xfrm>
        </p:spPr>
        <p:txBody>
          <a:bodyPr/>
          <a:lstStyle/>
          <a:p>
            <a:r>
              <a:rPr lang="en-US" sz="1600" dirty="0" err="1"/>
              <a:t>Maciej</a:t>
            </a:r>
            <a:r>
              <a:rPr lang="en-US" sz="1600" dirty="0"/>
              <a:t> </a:t>
            </a:r>
            <a:r>
              <a:rPr lang="en-US" sz="1600" dirty="0" err="1"/>
              <a:t>Besta</a:t>
            </a:r>
            <a:r>
              <a:rPr lang="en-US" sz="1600" dirty="0"/>
              <a:t>, Raghavendra </a:t>
            </a:r>
            <a:r>
              <a:rPr lang="en-US" sz="1600" dirty="0" err="1"/>
              <a:t>Kanakagiri</a:t>
            </a:r>
            <a:r>
              <a:rPr lang="en-US" sz="1600" dirty="0"/>
              <a:t>, </a:t>
            </a:r>
            <a:r>
              <a:rPr lang="en-US" sz="1600" dirty="0" err="1"/>
              <a:t>Grzegorz</a:t>
            </a:r>
            <a:r>
              <a:rPr lang="en-US" sz="1600" dirty="0"/>
              <a:t> Kwasniewski, </a:t>
            </a:r>
            <a:r>
              <a:rPr lang="en-US" sz="1600" dirty="0" err="1"/>
              <a:t>Rachata</a:t>
            </a:r>
            <a:r>
              <a:rPr lang="en-US" sz="1600" dirty="0"/>
              <a:t> </a:t>
            </a:r>
            <a:r>
              <a:rPr lang="en-US" sz="1600" dirty="0" err="1"/>
              <a:t>Ausavarungnirun</a:t>
            </a:r>
            <a:r>
              <a:rPr lang="en-US" sz="1600" dirty="0"/>
              <a:t>, Jakub </a:t>
            </a:r>
            <a:r>
              <a:rPr lang="en-US" sz="1600" dirty="0" err="1"/>
              <a:t>Beránek</a:t>
            </a:r>
            <a:r>
              <a:rPr lang="en-US" sz="1600" dirty="0"/>
              <a:t>, Konstantinos </a:t>
            </a:r>
            <a:r>
              <a:rPr lang="en-US" sz="1600" dirty="0" err="1"/>
              <a:t>Kanellopoulos</a:t>
            </a:r>
            <a:r>
              <a:rPr lang="en-US" sz="1600" dirty="0"/>
              <a:t>, </a:t>
            </a:r>
            <a:r>
              <a:rPr lang="en-US" sz="1600" dirty="0" err="1"/>
              <a:t>Kacper</a:t>
            </a:r>
            <a:r>
              <a:rPr lang="en-US" sz="1600" dirty="0"/>
              <a:t> </a:t>
            </a:r>
            <a:r>
              <a:rPr lang="en-US" sz="1600" dirty="0" err="1"/>
              <a:t>Janda</a:t>
            </a:r>
            <a:r>
              <a:rPr lang="en-US" sz="1600" dirty="0"/>
              <a:t>, </a:t>
            </a:r>
            <a:r>
              <a:rPr lang="en-US" sz="1600" dirty="0" err="1"/>
              <a:t>Zur</a:t>
            </a:r>
            <a:r>
              <a:rPr lang="en-US" sz="1600" dirty="0"/>
              <a:t> </a:t>
            </a:r>
            <a:r>
              <a:rPr lang="en-US" sz="1600" dirty="0" err="1"/>
              <a:t>Vonarburg-Shmaria</a:t>
            </a:r>
            <a:r>
              <a:rPr lang="en-US" sz="1600" dirty="0"/>
              <a:t>, Lukas </a:t>
            </a:r>
            <a:r>
              <a:rPr lang="en-US" sz="1600" dirty="0" err="1"/>
              <a:t>Gianinazzi</a:t>
            </a:r>
            <a:r>
              <a:rPr lang="en-US" sz="1600" dirty="0"/>
              <a:t>, </a:t>
            </a:r>
            <a:r>
              <a:rPr lang="en-US" sz="1600" dirty="0" err="1"/>
              <a:t>Ioana</a:t>
            </a:r>
            <a:r>
              <a:rPr lang="en-US" sz="1600" dirty="0"/>
              <a:t> Stefan, Juan Gómez-Luna, Marcin </a:t>
            </a:r>
            <a:r>
              <a:rPr lang="en-US" sz="1600" dirty="0" err="1"/>
              <a:t>Copik</a:t>
            </a:r>
            <a:r>
              <a:rPr lang="en-US" sz="1600" dirty="0"/>
              <a:t>, Lukas Kapp-</a:t>
            </a:r>
            <a:r>
              <a:rPr lang="en-US" sz="1600" dirty="0" err="1"/>
              <a:t>Schwoerer</a:t>
            </a:r>
            <a:r>
              <a:rPr lang="en-US" sz="1600" dirty="0"/>
              <a:t>, Salvatore Di Girolamo, Nils </a:t>
            </a:r>
            <a:r>
              <a:rPr lang="en-US" sz="1600" dirty="0" err="1"/>
              <a:t>Blach</a:t>
            </a:r>
            <a:r>
              <a:rPr lang="en-US" sz="1600" dirty="0"/>
              <a:t>, Marek </a:t>
            </a:r>
            <a:r>
              <a:rPr lang="en-US" sz="1600" dirty="0" err="1"/>
              <a:t>Konieczny</a:t>
            </a:r>
            <a:r>
              <a:rPr lang="en-US" sz="1600" dirty="0"/>
              <a:t>, </a:t>
            </a:r>
            <a:r>
              <a:rPr lang="en-US" sz="1600" dirty="0" err="1"/>
              <a:t>Onur</a:t>
            </a:r>
            <a:r>
              <a:rPr lang="en-US" sz="1600" dirty="0"/>
              <a:t> </a:t>
            </a:r>
            <a:r>
              <a:rPr lang="en-US" sz="1600" dirty="0" err="1"/>
              <a:t>Mutlu</a:t>
            </a:r>
            <a:r>
              <a:rPr lang="en-US" sz="1600" dirty="0"/>
              <a:t>, and </a:t>
            </a:r>
            <a:r>
              <a:rPr lang="en-US" sz="1600" dirty="0" err="1"/>
              <a:t>Torsten</a:t>
            </a:r>
            <a:r>
              <a:rPr lang="en-US" sz="1600" dirty="0"/>
              <a:t> </a:t>
            </a:r>
            <a:r>
              <a:rPr lang="en-US" sz="1600" dirty="0" err="1"/>
              <a:t>Hoefler</a:t>
            </a:r>
            <a:r>
              <a:rPr lang="en-US" sz="1600" dirty="0"/>
              <a:t>,</a:t>
            </a:r>
            <a:br>
              <a:rPr lang="en-US" sz="1600" dirty="0"/>
            </a:br>
            <a:r>
              <a:rPr lang="en-US" sz="1600" b="1" dirty="0">
                <a:solidFill>
                  <a:srgbClr val="0432FF"/>
                </a:solidFill>
              </a:rPr>
              <a:t>"SISA: Set-Centric Instruction Set Architecture for Graph Mining on Processing-in-Memory Systems"</a:t>
            </a:r>
            <a:br>
              <a:rPr lang="en-US" sz="1600" dirty="0">
                <a:solidFill>
                  <a:srgbClr val="0432FF"/>
                </a:solidFill>
              </a:rPr>
            </a:br>
            <a:r>
              <a:rPr lang="en-US" sz="1600" i="1" dirty="0"/>
              <a:t>Proceedings of the </a:t>
            </a:r>
            <a:r>
              <a:rPr lang="en-US" sz="1600" i="1" dirty="0">
                <a:hlinkClick r:id="rId2"/>
              </a:rPr>
              <a:t>54th International Symposium on Microarchitecture</a:t>
            </a:r>
            <a:r>
              <a:rPr lang="en-US" sz="1600" i="1" dirty="0"/>
              <a:t> (</a:t>
            </a:r>
            <a:r>
              <a:rPr lang="en-US" sz="1600" b="1" i="1" dirty="0"/>
              <a:t>MICRO</a:t>
            </a:r>
            <a:r>
              <a:rPr lang="en-US" sz="1600" i="1" dirty="0"/>
              <a:t>)</a:t>
            </a:r>
            <a:r>
              <a:rPr lang="en-US" sz="1600" dirty="0"/>
              <a:t>, Virtual, October 2021. [</a:t>
            </a:r>
            <a:r>
              <a:rPr lang="en-US" sz="1600" dirty="0">
                <a:hlinkClick r:id="rId3"/>
              </a:rPr>
              <a:t>Older arXiv version</a:t>
            </a:r>
            <a:r>
              <a:rPr lang="en-US" sz="1600" dirty="0"/>
              <a:t>]</a:t>
            </a:r>
          </a:p>
          <a:p>
            <a:pPr>
              <a:lnSpc>
                <a:spcPct val="150000"/>
              </a:lnSpc>
            </a:pPr>
            <a:endParaRPr lang="en-US" sz="14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DD3B14-C38A-CD43-A830-5A9D199280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92004D-7284-C244-B275-AB956C66515A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62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9EF5EAE-1A4B-4F46-9CFF-B94541F3DA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276600"/>
            <a:ext cx="9144000" cy="276476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9C58437B-4E71-B646-B27D-BB02BFD8BA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solidFill>
                  <a:srgbClr val="006633"/>
                </a:solidFill>
              </a:rPr>
              <a:t>PnM</a:t>
            </a:r>
            <a:r>
              <a:rPr lang="en-US" dirty="0">
                <a:solidFill>
                  <a:srgbClr val="006633"/>
                </a:solidFill>
              </a:rPr>
              <a:t> and </a:t>
            </a:r>
            <a:r>
              <a:rPr lang="en-US" dirty="0" err="1">
                <a:solidFill>
                  <a:srgbClr val="006633"/>
                </a:solidFill>
              </a:rPr>
              <a:t>PuM</a:t>
            </a:r>
            <a:r>
              <a:rPr lang="en-US" dirty="0">
                <a:solidFill>
                  <a:srgbClr val="006633"/>
                </a:solidFill>
              </a:rPr>
              <a:t> Working Synergistically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3337461"/>
      </p:ext>
    </p:extLst>
  </p:cSld>
  <p:clrMapOvr>
    <a:masterClrMapping/>
  </p:clrMapOvr>
  <p:transition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78BD05-2E95-984E-8F35-2CBFD3B723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60438"/>
            <a:ext cx="8534400" cy="505936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2200" dirty="0"/>
              <a:t>PUM architectures and prototypes</a:t>
            </a:r>
          </a:p>
          <a:p>
            <a:pPr>
              <a:lnSpc>
                <a:spcPct val="150000"/>
              </a:lnSpc>
            </a:pPr>
            <a:endParaRPr lang="en-US" sz="2200" dirty="0"/>
          </a:p>
          <a:p>
            <a:pPr>
              <a:lnSpc>
                <a:spcPct val="150000"/>
              </a:lnSpc>
            </a:pPr>
            <a:r>
              <a:rPr lang="en-US" sz="2200" dirty="0"/>
              <a:t>Case studies</a:t>
            </a:r>
          </a:p>
          <a:p>
            <a:pPr lvl="1">
              <a:lnSpc>
                <a:spcPct val="150000"/>
              </a:lnSpc>
            </a:pPr>
            <a:r>
              <a:rPr lang="en-US" sz="2000" dirty="0" err="1"/>
              <a:t>SpMV</a:t>
            </a:r>
            <a:r>
              <a:rPr lang="en-US" sz="2000" dirty="0"/>
              <a:t> on UPMEM PIM architecture </a:t>
            </a:r>
          </a:p>
          <a:p>
            <a:pPr lvl="1">
              <a:lnSpc>
                <a:spcPct val="150000"/>
              </a:lnSpc>
            </a:pPr>
            <a:r>
              <a:rPr lang="en-US" sz="2000" dirty="0"/>
              <a:t>Neural network accelerators for the edge</a:t>
            </a:r>
          </a:p>
          <a:p>
            <a:pPr lvl="1">
              <a:lnSpc>
                <a:spcPct val="150000"/>
              </a:lnSpc>
            </a:pPr>
            <a:r>
              <a:rPr lang="en-US" sz="2000" dirty="0"/>
              <a:t>Hybrid transactional and analytical processing (HTAP) databases</a:t>
            </a:r>
          </a:p>
          <a:p>
            <a:pPr>
              <a:lnSpc>
                <a:spcPct val="150000"/>
              </a:lnSpc>
            </a:pPr>
            <a:endParaRPr lang="en-US" sz="2200" dirty="0"/>
          </a:p>
          <a:p>
            <a:pPr>
              <a:lnSpc>
                <a:spcPct val="150000"/>
              </a:lnSpc>
            </a:pPr>
            <a:r>
              <a:rPr lang="en-US" sz="2200" dirty="0"/>
              <a:t>Enabling the adoption of PIM</a:t>
            </a:r>
          </a:p>
          <a:p>
            <a:pPr>
              <a:lnSpc>
                <a:spcPct val="150000"/>
              </a:lnSpc>
            </a:pPr>
            <a:endParaRPr lang="en-US" sz="22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DD3B14-C38A-CD43-A830-5A9D199280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92004D-7284-C244-B275-AB956C66515A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63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2442E686-719E-B84D-B86E-FBC227718D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6633"/>
                </a:solidFill>
              </a:rPr>
              <a:t>Upcoming Lectures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6222791"/>
      </p:ext>
    </p:extLst>
  </p:cSld>
  <p:clrMapOvr>
    <a:masterClrMapping/>
  </p:clrMapOvr>
  <p:transition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22" name="Rectangle 5">
            <a:extLst>
              <a:ext uri="{FF2B5EF4-FFF2-40B4-BE49-F238E27FC236}">
                <a16:creationId xmlns:a16="http://schemas.microsoft.com/office/drawing/2014/main" id="{38DFFC52-436B-2049-BC66-9FF2A94A493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4038600"/>
            <a:ext cx="7848600" cy="2286000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Dr. Juan Gómez Luna</a:t>
            </a:r>
          </a:p>
          <a:p>
            <a:pPr marL="0" indent="0" algn="ctr" eaLnBrk="1" hangingPunct="1">
              <a:buNone/>
            </a:pP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Prof.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Onur</a:t>
            </a: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Mutlu</a:t>
            </a:r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marL="0" indent="0" algn="ctr" eaLnBrk="1" hangingPunct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ETH Zürich</a:t>
            </a:r>
          </a:p>
          <a:p>
            <a:pPr marL="0" indent="0" algn="ctr" eaLnBrk="1" hangingPunct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Fall 2022</a:t>
            </a:r>
          </a:p>
          <a:p>
            <a:pPr marL="0" indent="0" algn="ctr" eaLnBrk="1" hangingPunct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29 November 2022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B45B1E4-4A3E-4B44-B90F-77CA8B5BE6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000" y="1066800"/>
            <a:ext cx="8458200" cy="2286000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P&amp;S Processing-in-Memory</a:t>
            </a:r>
            <a:br>
              <a:rPr lang="en-US" sz="1600" b="1" dirty="0">
                <a:solidFill>
                  <a:srgbClr val="C00000"/>
                </a:solidFill>
              </a:rPr>
            </a:br>
            <a:br>
              <a:rPr lang="en-US" sz="1600" b="1" dirty="0">
                <a:solidFill>
                  <a:srgbClr val="C00000"/>
                </a:solidFill>
              </a:rPr>
            </a:br>
            <a:r>
              <a:rPr lang="en-US" sz="3300" dirty="0"/>
              <a:t>Real-World Processing-in-Memory Architectures: </a:t>
            </a:r>
            <a:br>
              <a:rPr lang="en-US" sz="3300" dirty="0"/>
            </a:br>
            <a:r>
              <a:rPr lang="en-US" sz="4000" dirty="0"/>
              <a:t>Alibaba Hybrid Bonding PNM Engine</a:t>
            </a:r>
            <a:endParaRPr lang="en-US" sz="4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2798946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358F16-3938-264D-8F6A-2EBC6EF72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0"/>
            <a:ext cx="8991600" cy="870527"/>
          </a:xfrm>
        </p:spPr>
        <p:txBody>
          <a:bodyPr anchor="ctr"/>
          <a:lstStyle/>
          <a:p>
            <a:r>
              <a:rPr lang="en-US" dirty="0" err="1"/>
              <a:t>AiM</a:t>
            </a:r>
            <a:r>
              <a:rPr lang="en-US" dirty="0"/>
              <a:t>: System Organization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629AC1-76BA-0047-A84D-823522F2F5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193723"/>
          </a:xfrm>
        </p:spPr>
        <p:txBody>
          <a:bodyPr/>
          <a:lstStyle/>
          <a:p>
            <a:r>
              <a:rPr lang="en-US" dirty="0"/>
              <a:t>GDDR6-based </a:t>
            </a:r>
            <a:r>
              <a:rPr lang="en-US" dirty="0" err="1"/>
              <a:t>AiM</a:t>
            </a:r>
            <a:r>
              <a:rPr lang="en-US" dirty="0"/>
              <a:t> architecture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891D3F-D152-9344-9026-3DCF898A87C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96CF17A-3047-224B-BC46-DD606BE3B22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sp>
        <p:nvSpPr>
          <p:cNvPr id="8" name="TextBox 7">
            <a:hlinkClick r:id="rId2"/>
            <a:extLst>
              <a:ext uri="{FF2B5EF4-FFF2-40B4-BE49-F238E27FC236}">
                <a16:creationId xmlns:a16="http://schemas.microsoft.com/office/drawing/2014/main" id="{AC769BE0-033B-B441-B52F-6177EDCFDA62}"/>
              </a:ext>
            </a:extLst>
          </p:cNvPr>
          <p:cNvSpPr txBox="1"/>
          <p:nvPr/>
        </p:nvSpPr>
        <p:spPr>
          <a:xfrm>
            <a:off x="523762" y="6477000"/>
            <a:ext cx="80964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en-US" sz="900" dirty="0"/>
              <a:t>Lee et al., A 1ynm 1.25V 8Gb, 16Gb/s/pin GDDR6-based Accelerator-in-Memory supporting 1TFLOPS MAC Operation and Various Activation Functions for Deep-Learning Applications, ISSCC 2022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4F3BB8F-3F49-D548-A49E-682CBCA6C8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1498600"/>
            <a:ext cx="4699000" cy="4826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462163E-DC27-E748-A11E-9A9599C3CE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81600" y="1502660"/>
            <a:ext cx="3678238" cy="306934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9E39E97-4753-B74D-BC8D-0E53BDD9D0F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83238" y="4767911"/>
            <a:ext cx="3255962" cy="1404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787736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358F16-3938-264D-8F6A-2EBC6EF72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0"/>
            <a:ext cx="8610600" cy="907110"/>
          </a:xfrm>
        </p:spPr>
        <p:txBody>
          <a:bodyPr anchor="ctr"/>
          <a:lstStyle/>
          <a:p>
            <a:r>
              <a:rPr lang="en-US" dirty="0"/>
              <a:t>Samsung </a:t>
            </a:r>
            <a:r>
              <a:rPr lang="en-US" dirty="0" err="1"/>
              <a:t>AxDIMM</a:t>
            </a:r>
            <a:r>
              <a:rPr lang="en-US" dirty="0"/>
              <a:t> (2021)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629AC1-76BA-0047-A84D-823522F2F5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DIMM-based PIM</a:t>
            </a:r>
          </a:p>
          <a:p>
            <a:pPr lvl="1"/>
            <a:r>
              <a:rPr lang="en-US" dirty="0"/>
              <a:t>DLRM recommendation system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891D3F-D152-9344-9026-3DCF898A87C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96CF17A-3047-224B-BC46-DD606BE3B22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FCF7A9E-E0FB-2940-A668-77B550C711E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135" b="1"/>
          <a:stretch/>
        </p:blipFill>
        <p:spPr>
          <a:xfrm>
            <a:off x="5491978" y="4939215"/>
            <a:ext cx="3494859" cy="1461585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1F2116CC-AE4C-C245-A91B-56DA9C2A5AB9}"/>
              </a:ext>
            </a:extLst>
          </p:cNvPr>
          <p:cNvGrpSpPr>
            <a:grpSpLocks noChangeAspect="1"/>
          </p:cNvGrpSpPr>
          <p:nvPr/>
        </p:nvGrpSpPr>
        <p:grpSpPr>
          <a:xfrm>
            <a:off x="5865291" y="1022909"/>
            <a:ext cx="3002279" cy="1644091"/>
            <a:chOff x="100000" y="862740"/>
            <a:chExt cx="4069270" cy="2228391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7B7B2DD5-1935-F548-A387-1349A64873B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0000" y="1159634"/>
              <a:ext cx="4069270" cy="1931497"/>
            </a:xfrm>
            <a:prstGeom prst="rect">
              <a:avLst/>
            </a:prstGeom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936A3B20-5E20-0D44-BD6B-9DE9B313FE24}"/>
                </a:ext>
              </a:extLst>
            </p:cNvPr>
            <p:cNvSpPr/>
            <p:nvPr/>
          </p:nvSpPr>
          <p:spPr>
            <a:xfrm>
              <a:off x="929107" y="862740"/>
              <a:ext cx="1776448" cy="3693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 panose="02020404030301010803" pitchFamily="18" charset="0"/>
                  <a:ea typeface="ＭＳ Ｐゴシック" panose="020B0600070205080204" pitchFamily="34" charset="-128"/>
                  <a:cs typeface="Futura Medium" panose="020B0602020204020303" pitchFamily="34" charset="-79"/>
                </a:rPr>
                <a:t>Baseline System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1297CFD-59DD-384E-97E3-7AE7BC6C5C34}"/>
              </a:ext>
            </a:extLst>
          </p:cNvPr>
          <p:cNvGrpSpPr>
            <a:grpSpLocks noChangeAspect="1"/>
          </p:cNvGrpSpPr>
          <p:nvPr/>
        </p:nvGrpSpPr>
        <p:grpSpPr>
          <a:xfrm>
            <a:off x="5883828" y="2895600"/>
            <a:ext cx="3107772" cy="1775735"/>
            <a:chOff x="4744267" y="634328"/>
            <a:chExt cx="4299733" cy="2456804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4EF9F513-FA4B-E949-99EC-7CFF34E584C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t="4075" b="2189"/>
            <a:stretch/>
          </p:blipFill>
          <p:spPr>
            <a:xfrm>
              <a:off x="4744267" y="1159634"/>
              <a:ext cx="4299733" cy="1931498"/>
            </a:xfrm>
            <a:prstGeom prst="rect">
              <a:avLst/>
            </a:prstGeom>
          </p:spPr>
        </p:pic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3036909C-2052-0A45-A3A2-4C2930C8654C}"/>
                </a:ext>
              </a:extLst>
            </p:cNvPr>
            <p:cNvSpPr/>
            <p:nvPr/>
          </p:nvSpPr>
          <p:spPr>
            <a:xfrm>
              <a:off x="5564945" y="634328"/>
              <a:ext cx="190468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 panose="02020404030301010803" pitchFamily="18" charset="0"/>
                  <a:ea typeface="ＭＳ Ｐゴシック" panose="020B0600070205080204" pitchFamily="34" charset="-128"/>
                  <a:cs typeface="Futura Medium" panose="020B0602020204020303" pitchFamily="34" charset="-79"/>
                </a:rPr>
                <a:t>AxDIMM</a:t>
              </a: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 panose="02020404030301010803" pitchFamily="18" charset="0"/>
                  <a:ea typeface="ＭＳ Ｐゴシック" panose="020B0600070205080204" pitchFamily="34" charset="-128"/>
                  <a:cs typeface="Futura Medium" panose="020B0602020204020303" pitchFamily="34" charset="-79"/>
                </a:rPr>
                <a:t> System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pic>
        <p:nvPicPr>
          <p:cNvPr id="15" name="Picture 14">
            <a:extLst>
              <a:ext uri="{FF2B5EF4-FFF2-40B4-BE49-F238E27FC236}">
                <a16:creationId xmlns:a16="http://schemas.microsoft.com/office/drawing/2014/main" id="{8CFED770-D7DA-4148-A854-219B6EAC3AE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2322" y="1983156"/>
            <a:ext cx="4426237" cy="445443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0C450CF6-3385-024A-B2B2-719A2C17BE5E}"/>
              </a:ext>
            </a:extLst>
          </p:cNvPr>
          <p:cNvSpPr txBox="1"/>
          <p:nvPr/>
        </p:nvSpPr>
        <p:spPr>
          <a:xfrm>
            <a:off x="304800" y="6528003"/>
            <a:ext cx="796884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Ke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et al. "Near-Memory Processing in Action: Accelerating Personalized Recommendation with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AxDIMM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", IEEE Micro (2021)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7041871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81A067-43C5-884B-AE9A-06938E3D07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800" dirty="0" err="1"/>
              <a:t>AxDIMM</a:t>
            </a:r>
            <a:r>
              <a:rPr lang="en-US" sz="3800" dirty="0"/>
              <a:t> Design: Hardware Architecture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2D87EFE-BFFF-EE4E-AF5E-972F2B7150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0" y="933680"/>
            <a:ext cx="4419600" cy="234292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02E4754-EC6D-F04D-AE9E-6E8CB7B4BA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0700" y="3352800"/>
            <a:ext cx="5524500" cy="214074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FE45227-0F95-5B4F-BB69-7534D7754A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8949" y="5715000"/>
            <a:ext cx="7666102" cy="612000"/>
          </a:xfrm>
          <a:prstGeom prst="rect">
            <a:avLst/>
          </a:prstGeom>
        </p:spPr>
      </p:pic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D25EF712-2EAD-7946-96DC-9FD1CD63653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</p:spPr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33EA816-B0EF-DB49-950F-55647FDA0384}"/>
              </a:ext>
            </a:extLst>
          </p:cNvPr>
          <p:cNvSpPr txBox="1"/>
          <p:nvPr/>
        </p:nvSpPr>
        <p:spPr>
          <a:xfrm>
            <a:off x="304800" y="6528003"/>
            <a:ext cx="796884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Ke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et al. "Near-Memory Processing in Action: Accelerating Personalized Recommendation with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AxDIMM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", IEEE Micro (2021)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91050641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2_Edge">
  <a:themeElements>
    <a:clrScheme name="1_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1_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1_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99_Edge">
  <a:themeElements>
    <a:clrScheme name="1_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1_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1_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9_Edge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>
        <a:spAutoFit/>
      </a:bodyPr>
      <a:lstStyle>
        <a:defPPr algn="just">
          <a:defRPr sz="400" b="1" dirty="0">
            <a:solidFill>
              <a:schemeClr val="bg2"/>
            </a:solidFill>
            <a:latin typeface="europa"/>
          </a:defRPr>
        </a:defPPr>
      </a:lstStyle>
    </a:sp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6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Metropolitan_bullet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A8ACA0D9-A384-4858-9FCC-2505F264A948}" vid="{6AE8C0EA-499D-4586-A497-DF22E9D58294}"/>
    </a:ext>
  </a:extLst>
</a:theme>
</file>

<file path=ppt/theme/theme4.xml><?xml version="1.0" encoding="utf-8"?>
<a:theme xmlns:a="http://schemas.openxmlformats.org/drawingml/2006/main" name="83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0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4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5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7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Override1.xml><?xml version="1.0" encoding="utf-8"?>
<a:themeOverride xmlns:a="http://schemas.openxmlformats.org/drawingml/2006/main">
  <a:clrScheme name="Blue Warm">
    <a:dk1>
      <a:sysClr val="windowText" lastClr="000000"/>
    </a:dk1>
    <a:lt1>
      <a:sysClr val="window" lastClr="FFFFFF"/>
    </a:lt1>
    <a:dk2>
      <a:srgbClr val="242852"/>
    </a:dk2>
    <a:lt2>
      <a:srgbClr val="ACCBF9"/>
    </a:lt2>
    <a:accent1>
      <a:srgbClr val="4A66AC"/>
    </a:accent1>
    <a:accent2>
      <a:srgbClr val="629DD1"/>
    </a:accent2>
    <a:accent3>
      <a:srgbClr val="297FD5"/>
    </a:accent3>
    <a:accent4>
      <a:srgbClr val="7F8FA9"/>
    </a:accent4>
    <a:accent5>
      <a:srgbClr val="5AA2AE"/>
    </a:accent5>
    <a:accent6>
      <a:srgbClr val="9D90A0"/>
    </a:accent6>
    <a:hlink>
      <a:srgbClr val="9454C3"/>
    </a:hlink>
    <a:folHlink>
      <a:srgbClr val="3EBBF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22017</TotalTime>
  <Words>3209</Words>
  <Application>Microsoft Macintosh PowerPoint</Application>
  <PresentationFormat>On-screen Show (4:3)</PresentationFormat>
  <Paragraphs>457</Paragraphs>
  <Slides>64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14</vt:i4>
      </vt:variant>
      <vt:variant>
        <vt:lpstr>Slide Titles</vt:lpstr>
      </vt:variant>
      <vt:variant>
        <vt:i4>64</vt:i4>
      </vt:variant>
    </vt:vector>
  </HeadingPairs>
  <TitlesOfParts>
    <vt:vector size="88" baseType="lpstr">
      <vt:lpstr>Arial</vt:lpstr>
      <vt:lpstr>Calibri</vt:lpstr>
      <vt:lpstr>Calibri Light</vt:lpstr>
      <vt:lpstr>Cambria</vt:lpstr>
      <vt:lpstr>Candara</vt:lpstr>
      <vt:lpstr>Garamond</vt:lpstr>
      <vt:lpstr>Segoe UI</vt:lpstr>
      <vt:lpstr>Segoe UI Symbol</vt:lpstr>
      <vt:lpstr>Tahoma</vt:lpstr>
      <vt:lpstr>Wingdings</vt:lpstr>
      <vt:lpstr>2_Edge</vt:lpstr>
      <vt:lpstr>3_Edge</vt:lpstr>
      <vt:lpstr>1_Metropolitan_bullet</vt:lpstr>
      <vt:lpstr>83_Edge</vt:lpstr>
      <vt:lpstr>10_Edge</vt:lpstr>
      <vt:lpstr>1_Edge</vt:lpstr>
      <vt:lpstr>4_Edge</vt:lpstr>
      <vt:lpstr>5_Edge</vt:lpstr>
      <vt:lpstr>7_Edge</vt:lpstr>
      <vt:lpstr>99_Edge</vt:lpstr>
      <vt:lpstr>9_Edge</vt:lpstr>
      <vt:lpstr>Office Theme</vt:lpstr>
      <vt:lpstr>Edge</vt:lpstr>
      <vt:lpstr>6_Edge</vt:lpstr>
      <vt:lpstr>P&amp;S Processing-in-Memory  Real-World Processing-in-Memory Architectures:  Alibaba Hybrid Bonding PNM Engine</vt:lpstr>
      <vt:lpstr>UPMEM Processing-in-DRAM Engine (2019)</vt:lpstr>
      <vt:lpstr>UPMEM PIM System Organization</vt:lpstr>
      <vt:lpstr>FIMDRAM: Chip Structure</vt:lpstr>
      <vt:lpstr>FIMDRAM: System Organization (III)</vt:lpstr>
      <vt:lpstr>AiM: Chip Implementation</vt:lpstr>
      <vt:lpstr>AiM: System Organization</vt:lpstr>
      <vt:lpstr>Samsung AxDIMM (2021)</vt:lpstr>
      <vt:lpstr>AxDIMM Design: Hardware Architecture</vt:lpstr>
      <vt:lpstr>Alibaba 3D Logic-to-DRAM Hybrid Bonding with  Processing-near-Memory Engine</vt:lpstr>
      <vt:lpstr>Hybrid Bonding with PnM Engine (ISSCC 2022)</vt:lpstr>
      <vt:lpstr>Processing-in-Memory for Machine Learning</vt:lpstr>
      <vt:lpstr>Processing-in-Memory Classification</vt:lpstr>
      <vt:lpstr>Two PIM Approaches</vt:lpstr>
      <vt:lpstr>PIM Review and Open Problems</vt:lpstr>
      <vt:lpstr>HB-PNM: Overall Architecture (I)</vt:lpstr>
      <vt:lpstr>HB-PNM: Overall Architecture (II)</vt:lpstr>
      <vt:lpstr>Recommendation Systems</vt:lpstr>
      <vt:lpstr>Feature Generation + Matching &amp; Ranking</vt:lpstr>
      <vt:lpstr>Recommendation Systems</vt:lpstr>
      <vt:lpstr>Overview of Recommendation Models</vt:lpstr>
      <vt:lpstr>Overview of Recommendation Models</vt:lpstr>
      <vt:lpstr>Overview of Recommendation Models</vt:lpstr>
      <vt:lpstr>DLRM Performance Characterization</vt:lpstr>
      <vt:lpstr>Feature Generation + Matching &amp; Ranking</vt:lpstr>
      <vt:lpstr>Matching &amp; Ranking</vt:lpstr>
      <vt:lpstr>3D Logic-to-DRAM  Hybrid Bonding</vt:lpstr>
      <vt:lpstr>HB-PNM: Overall Architecture (I)</vt:lpstr>
      <vt:lpstr>HB-PNM: Chip Implementation</vt:lpstr>
      <vt:lpstr>HB-PNM: Hybrid-Bonding Interconnection</vt:lpstr>
      <vt:lpstr>HB-PNM: DRAM Die and Logic Die</vt:lpstr>
      <vt:lpstr>HB-PNM Architecture</vt:lpstr>
      <vt:lpstr>HB-PNM Architecture</vt:lpstr>
      <vt:lpstr>HB-PNM: Logic Die</vt:lpstr>
      <vt:lpstr>HB-PNM Logic Die: Dual-mode Interface</vt:lpstr>
      <vt:lpstr>Neural Engine: Interface Bridge</vt:lpstr>
      <vt:lpstr>HB-PNM: Match Engine</vt:lpstr>
      <vt:lpstr>Match Engine: Address Generator</vt:lpstr>
      <vt:lpstr>Match Engine: Distance Calculator</vt:lpstr>
      <vt:lpstr>Match Engine: Top-K Engine (I)</vt:lpstr>
      <vt:lpstr>Match Engine: Top-K Engine (II)</vt:lpstr>
      <vt:lpstr>HB-PNM: Neural Engine</vt:lpstr>
      <vt:lpstr>Neural Engine: Vector Processing Unit</vt:lpstr>
      <vt:lpstr>Neural Engine: GEMM</vt:lpstr>
      <vt:lpstr>Lecture on Systolic Array Architectures</vt:lpstr>
      <vt:lpstr>Neural Engine: Finite State Machine</vt:lpstr>
      <vt:lpstr>HB-PNM: Key Feature Summary</vt:lpstr>
      <vt:lpstr>Processing-in-Memory Classification</vt:lpstr>
      <vt:lpstr>Two PIM Approaches</vt:lpstr>
      <vt:lpstr>Similarities and Differences among Current PIM Systems</vt:lpstr>
      <vt:lpstr>Processing-in-Memory Classification</vt:lpstr>
      <vt:lpstr>Processing-using-Memory in Real DRAM Chips</vt:lpstr>
      <vt:lpstr>SoftMC: Open Source DRAM Infrastructure</vt:lpstr>
      <vt:lpstr>RowClone &amp; Bitwise Ops in Real DRAM Chips</vt:lpstr>
      <vt:lpstr>Row Copy in ComputeDRAM</vt:lpstr>
      <vt:lpstr>Bitwise AND in ComputeDRAM</vt:lpstr>
      <vt:lpstr>Experimental Methodology (I)</vt:lpstr>
      <vt:lpstr>Experimental Methodology (II)</vt:lpstr>
      <vt:lpstr>Proof of Concept (I)</vt:lpstr>
      <vt:lpstr>Proof of Concept (II)</vt:lpstr>
      <vt:lpstr>Processing-using-Memory in Real DRAM Chips</vt:lpstr>
      <vt:lpstr>PnM and PuM Working Synergistically</vt:lpstr>
      <vt:lpstr>Upcoming Lectures</vt:lpstr>
      <vt:lpstr>P&amp;S Processing-in-Memory  Real-World Processing-in-Memory Architectures:  Alibaba Hybrid Bonding PNM Engine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18-741  Advanced Computer Architecture Lecture 1: Intro and Basics</dc:title>
  <dc:creator>Onur Mutlu</dc:creator>
  <cp:lastModifiedBy>Gomez Luna  Juan</cp:lastModifiedBy>
  <cp:revision>835</cp:revision>
  <cp:lastPrinted>2021-10-26T10:35:52Z</cp:lastPrinted>
  <dcterms:created xsi:type="dcterms:W3CDTF">2010-09-08T00:51:32Z</dcterms:created>
  <dcterms:modified xsi:type="dcterms:W3CDTF">2022-11-26T08:08:40Z</dcterms:modified>
</cp:coreProperties>
</file>